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6"/>
  </p:notesMasterIdLst>
  <p:sldIdLst>
    <p:sldId id="346" r:id="rId2"/>
    <p:sldId id="1153" r:id="rId3"/>
    <p:sldId id="1347" r:id="rId4"/>
    <p:sldId id="1348" r:id="rId5"/>
    <p:sldId id="1349" r:id="rId6"/>
    <p:sldId id="1357" r:id="rId7"/>
    <p:sldId id="1257" r:id="rId8"/>
    <p:sldId id="1362" r:id="rId9"/>
    <p:sldId id="1363" r:id="rId10"/>
    <p:sldId id="1272" r:id="rId11"/>
    <p:sldId id="1273" r:id="rId12"/>
    <p:sldId id="1280" r:id="rId13"/>
    <p:sldId id="1279" r:id="rId14"/>
    <p:sldId id="1271" r:id="rId15"/>
    <p:sldId id="1281" r:id="rId16"/>
    <p:sldId id="4309" r:id="rId17"/>
    <p:sldId id="1367" r:id="rId18"/>
    <p:sldId id="1370" r:id="rId19"/>
    <p:sldId id="1372" r:id="rId20"/>
    <p:sldId id="1374" r:id="rId21"/>
    <p:sldId id="1376" r:id="rId22"/>
    <p:sldId id="1371" r:id="rId23"/>
    <p:sldId id="1254" r:id="rId24"/>
    <p:sldId id="1240" r:id="rId25"/>
    <p:sldId id="1380" r:id="rId26"/>
    <p:sldId id="4306" r:id="rId27"/>
    <p:sldId id="4307" r:id="rId28"/>
    <p:sldId id="1384" r:id="rId29"/>
    <p:sldId id="1385" r:id="rId30"/>
    <p:sldId id="1386" r:id="rId31"/>
    <p:sldId id="1388" r:id="rId32"/>
    <p:sldId id="1387" r:id="rId33"/>
    <p:sldId id="1395" r:id="rId34"/>
    <p:sldId id="1396" r:id="rId35"/>
    <p:sldId id="2543" r:id="rId36"/>
    <p:sldId id="1423" r:id="rId37"/>
    <p:sldId id="1418" r:id="rId38"/>
    <p:sldId id="1424" r:id="rId39"/>
    <p:sldId id="1425" r:id="rId40"/>
    <p:sldId id="1426" r:id="rId41"/>
    <p:sldId id="1427" r:id="rId42"/>
    <p:sldId id="1452" r:id="rId43"/>
    <p:sldId id="1451" r:id="rId44"/>
    <p:sldId id="1428" r:id="rId45"/>
    <p:sldId id="1429" r:id="rId46"/>
    <p:sldId id="1430" r:id="rId47"/>
    <p:sldId id="1431" r:id="rId48"/>
    <p:sldId id="1453" r:id="rId49"/>
    <p:sldId id="1432" r:id="rId50"/>
    <p:sldId id="1454" r:id="rId51"/>
    <p:sldId id="1468" r:id="rId52"/>
    <p:sldId id="1470" r:id="rId53"/>
    <p:sldId id="1471" r:id="rId54"/>
    <p:sldId id="4315" r:id="rId55"/>
    <p:sldId id="1472" r:id="rId56"/>
    <p:sldId id="1405" r:id="rId57"/>
    <p:sldId id="1397" r:id="rId58"/>
    <p:sldId id="1398" r:id="rId59"/>
    <p:sldId id="1406" r:id="rId60"/>
    <p:sldId id="1446" r:id="rId61"/>
    <p:sldId id="1399" r:id="rId62"/>
    <p:sldId id="1407" r:id="rId63"/>
    <p:sldId id="1447" r:id="rId64"/>
    <p:sldId id="1400" r:id="rId65"/>
    <p:sldId id="1401" r:id="rId66"/>
    <p:sldId id="1448" r:id="rId67"/>
    <p:sldId id="1408" r:id="rId68"/>
    <p:sldId id="1403" r:id="rId69"/>
    <p:sldId id="1409" r:id="rId70"/>
    <p:sldId id="1419" r:id="rId71"/>
    <p:sldId id="1410" r:id="rId72"/>
    <p:sldId id="1449" r:id="rId73"/>
    <p:sldId id="1420" r:id="rId74"/>
    <p:sldId id="1411" r:id="rId75"/>
    <p:sldId id="1412" r:id="rId76"/>
    <p:sldId id="1413" r:id="rId77"/>
    <p:sldId id="1450" r:id="rId78"/>
    <p:sldId id="1421" r:id="rId79"/>
    <p:sldId id="1414" r:id="rId80"/>
    <p:sldId id="1415" r:id="rId81"/>
    <p:sldId id="1416" r:id="rId82"/>
    <p:sldId id="1422" r:id="rId83"/>
    <p:sldId id="4332" r:id="rId84"/>
    <p:sldId id="1705" r:id="rId85"/>
    <p:sldId id="4072" r:id="rId86"/>
    <p:sldId id="4073" r:id="rId87"/>
    <p:sldId id="4063" r:id="rId88"/>
    <p:sldId id="4333" r:id="rId89"/>
    <p:sldId id="1455" r:id="rId90"/>
    <p:sldId id="1465" r:id="rId91"/>
    <p:sldId id="1463" r:id="rId92"/>
    <p:sldId id="1456" r:id="rId93"/>
    <p:sldId id="1457" r:id="rId94"/>
    <p:sldId id="1458" r:id="rId95"/>
    <p:sldId id="1467" r:id="rId96"/>
    <p:sldId id="1466" r:id="rId97"/>
    <p:sldId id="4334" r:id="rId98"/>
    <p:sldId id="2554" r:id="rId99"/>
    <p:sldId id="2553" r:id="rId100"/>
    <p:sldId id="2549" r:id="rId101"/>
    <p:sldId id="2542" r:id="rId102"/>
    <p:sldId id="2555" r:id="rId103"/>
    <p:sldId id="2556" r:id="rId104"/>
    <p:sldId id="2557" r:id="rId105"/>
    <p:sldId id="2558" r:id="rId106"/>
    <p:sldId id="2559" r:id="rId107"/>
    <p:sldId id="2560" r:id="rId108"/>
    <p:sldId id="2544" r:id="rId109"/>
    <p:sldId id="2561" r:id="rId110"/>
    <p:sldId id="2545" r:id="rId111"/>
    <p:sldId id="2546" r:id="rId112"/>
    <p:sldId id="2566" r:id="rId113"/>
    <p:sldId id="2547" r:id="rId114"/>
    <p:sldId id="2567" r:id="rId115"/>
    <p:sldId id="2548" r:id="rId116"/>
    <p:sldId id="2568" r:id="rId117"/>
    <p:sldId id="2569" r:id="rId118"/>
    <p:sldId id="2562" r:id="rId119"/>
    <p:sldId id="2570" r:id="rId120"/>
    <p:sldId id="2571" r:id="rId121"/>
    <p:sldId id="2578" r:id="rId122"/>
    <p:sldId id="2576" r:id="rId123"/>
    <p:sldId id="2577" r:id="rId124"/>
    <p:sldId id="2579" r:id="rId125"/>
    <p:sldId id="2580" r:id="rId126"/>
    <p:sldId id="2586" r:id="rId127"/>
    <p:sldId id="2587" r:id="rId128"/>
    <p:sldId id="2563" r:id="rId129"/>
    <p:sldId id="2573" r:id="rId130"/>
    <p:sldId id="2574" r:id="rId131"/>
    <p:sldId id="2575" r:id="rId132"/>
    <p:sldId id="1288" r:id="rId133"/>
    <p:sldId id="1289" r:id="rId134"/>
    <p:sldId id="1261" r:id="rId135"/>
    <p:sldId id="1293" r:id="rId136"/>
    <p:sldId id="1267" r:id="rId137"/>
    <p:sldId id="1503" r:id="rId138"/>
    <p:sldId id="1294" r:id="rId139"/>
    <p:sldId id="1556" r:id="rId140"/>
    <p:sldId id="1557" r:id="rId141"/>
    <p:sldId id="1504" r:id="rId142"/>
    <p:sldId id="1296" r:id="rId143"/>
    <p:sldId id="1269" r:id="rId144"/>
    <p:sldId id="1505" r:id="rId145"/>
    <p:sldId id="1478" r:id="rId146"/>
    <p:sldId id="1543" r:id="rId147"/>
    <p:sldId id="4318" r:id="rId148"/>
    <p:sldId id="4335" r:id="rId149"/>
    <p:sldId id="4337" r:id="rId150"/>
    <p:sldId id="4319" r:id="rId151"/>
    <p:sldId id="1502" r:id="rId152"/>
    <p:sldId id="1295" r:id="rId153"/>
    <p:sldId id="1297" r:id="rId154"/>
    <p:sldId id="1473" r:id="rId155"/>
    <p:sldId id="4317" r:id="rId156"/>
    <p:sldId id="1313" r:id="rId157"/>
    <p:sldId id="1314" r:id="rId158"/>
    <p:sldId id="1298" r:id="rId159"/>
    <p:sldId id="1506" r:id="rId160"/>
    <p:sldId id="4320" r:id="rId161"/>
    <p:sldId id="4321" r:id="rId162"/>
    <p:sldId id="4322" r:id="rId163"/>
    <p:sldId id="4323" r:id="rId164"/>
    <p:sldId id="4310" r:id="rId165"/>
    <p:sldId id="1263" r:id="rId166"/>
    <p:sldId id="1290" r:id="rId167"/>
    <p:sldId id="1291" r:id="rId168"/>
    <p:sldId id="1292" r:id="rId169"/>
    <p:sldId id="1264" r:id="rId170"/>
    <p:sldId id="1265" r:id="rId171"/>
    <p:sldId id="1266" r:id="rId172"/>
    <p:sldId id="4303" r:id="rId173"/>
    <p:sldId id="4304" r:id="rId174"/>
    <p:sldId id="4324" r:id="rId175"/>
    <p:sldId id="4325" r:id="rId176"/>
    <p:sldId id="1475" r:id="rId177"/>
    <p:sldId id="1507" r:id="rId178"/>
    <p:sldId id="1490" r:id="rId179"/>
    <p:sldId id="1508" r:id="rId180"/>
    <p:sldId id="4326" r:id="rId181"/>
    <p:sldId id="1476" r:id="rId182"/>
    <p:sldId id="1509" r:id="rId183"/>
    <p:sldId id="1480" r:id="rId184"/>
    <p:sldId id="1479" r:id="rId185"/>
    <p:sldId id="1481" r:id="rId186"/>
    <p:sldId id="1482" r:id="rId187"/>
    <p:sldId id="1483" r:id="rId188"/>
    <p:sldId id="1489" r:id="rId189"/>
    <p:sldId id="1484" r:id="rId190"/>
    <p:sldId id="1491" r:id="rId191"/>
    <p:sldId id="1492" r:id="rId192"/>
    <p:sldId id="1486" r:id="rId193"/>
    <p:sldId id="1493" r:id="rId194"/>
    <p:sldId id="1494" r:id="rId195"/>
    <p:sldId id="1495" r:id="rId196"/>
    <p:sldId id="1510" r:id="rId197"/>
    <p:sldId id="1496" r:id="rId198"/>
    <p:sldId id="1511" r:id="rId199"/>
    <p:sldId id="1512" r:id="rId200"/>
    <p:sldId id="1513" r:id="rId201"/>
    <p:sldId id="1514" r:id="rId202"/>
    <p:sldId id="1515" r:id="rId203"/>
    <p:sldId id="1500" r:id="rId204"/>
    <p:sldId id="1516" r:id="rId205"/>
    <p:sldId id="1517" r:id="rId206"/>
    <p:sldId id="1528" r:id="rId207"/>
    <p:sldId id="1529" r:id="rId208"/>
    <p:sldId id="1530" r:id="rId209"/>
    <p:sldId id="1531" r:id="rId210"/>
    <p:sldId id="1532" r:id="rId211"/>
    <p:sldId id="1534" r:id="rId212"/>
    <p:sldId id="1536" r:id="rId213"/>
    <p:sldId id="1537" r:id="rId214"/>
    <p:sldId id="1538" r:id="rId215"/>
    <p:sldId id="1539" r:id="rId216"/>
    <p:sldId id="1540" r:id="rId217"/>
    <p:sldId id="1542" r:id="rId218"/>
    <p:sldId id="1545" r:id="rId219"/>
    <p:sldId id="1546" r:id="rId220"/>
    <p:sldId id="1547" r:id="rId221"/>
    <p:sldId id="1548" r:id="rId222"/>
    <p:sldId id="1549" r:id="rId223"/>
    <p:sldId id="1555" r:id="rId224"/>
    <p:sldId id="4305" r:id="rId225"/>
  </p:sldIdLst>
  <p:sldSz cx="12192000" cy="6858000"/>
  <p:notesSz cx="6858000" cy="9144000"/>
  <p:embeddedFontLst>
    <p:embeddedFont>
      <p:font typeface="Calibri" panose="020F0502020204030204" pitchFamily="34" charset="0"/>
      <p:regular r:id="rId227"/>
      <p:bold r:id="rId228"/>
      <p:italic r:id="rId229"/>
      <p:boldItalic r:id="rId230"/>
    </p:embeddedFont>
    <p:embeddedFont>
      <p:font typeface="Consolas" panose="020B0609020204030204" pitchFamily="49" charset="0"/>
      <p:regular r:id="rId231"/>
      <p:bold r:id="rId232"/>
      <p:italic r:id="rId233"/>
      <p:boldItalic r:id="rId234"/>
    </p:embeddedFont>
    <p:embeddedFont>
      <p:font typeface="Mosk Bold 700" panose="02000506000000020004" pitchFamily="2" charset="0"/>
      <p:bold r:id="rId235"/>
    </p:embeddedFont>
    <p:embeddedFont>
      <p:font typeface="강한공군체 Medium" panose="020B0600000101010101" pitchFamily="50" charset="-127"/>
      <p:regular r:id="rId236"/>
    </p:embeddedFont>
    <p:embeddedFont>
      <p:font typeface="나눔스퀘어 Bold" panose="020B0600000101010101" pitchFamily="50" charset="-127"/>
      <p:bold r:id="rId237"/>
    </p:embeddedFont>
    <p:embeddedFont>
      <p:font typeface="맑은 고딕" panose="020B0503020000020004" pitchFamily="50" charset="-127"/>
      <p:regular r:id="rId238"/>
      <p:bold r:id="rId2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5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font" Target="fonts/font1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font" Target="fonts/font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font" Target="fonts/font12.fntdata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font" Target="fonts/font2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font" Target="fonts/font13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font" Target="fonts/font3.fntdata"/><Relationship Id="rId240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font" Target="fonts/font4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font" Target="fonts/font10.fntdata"/><Relationship Id="rId26" Type="http://schemas.openxmlformats.org/officeDocument/2006/relationships/slide" Target="slides/slide25.xml"/><Relationship Id="rId231" Type="http://schemas.openxmlformats.org/officeDocument/2006/relationships/font" Target="fonts/font5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font" Target="fonts/font6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font" Target="fonts/font7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font" Target="fonts/font9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02/12/2023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Switch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270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DA4F76-1B57-8230-162C-6AFF5AA0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는 </a:t>
            </a:r>
            <a:r>
              <a:rPr lang="en-US" altLang="ko-KR" dirty="0"/>
              <a:t>Syntactic sugar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F9B209-48E7-071A-3125-1AE57D34E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Class</a:t>
            </a:r>
            <a:r>
              <a:rPr lang="ko-KR" altLang="en-US" dirty="0"/>
              <a:t>를 배우시기에 앞서 걱정하실 필요가 전혀 없습니다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이미 배우셨던 생성자 함수를 좀 더 사용하기에 편하도록 </a:t>
            </a:r>
            <a:r>
              <a:rPr lang="en-US" altLang="ko-KR" dirty="0"/>
              <a:t>+ </a:t>
            </a:r>
            <a:r>
              <a:rPr lang="ko-KR" altLang="en-US" dirty="0"/>
              <a:t>약간의 기능을 더한 것이 </a:t>
            </a:r>
            <a:r>
              <a:rPr lang="en-US" altLang="ko-KR" dirty="0"/>
              <a:t>Class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원래는 생성자 함수로 쓰던 것을 </a:t>
            </a:r>
            <a:r>
              <a:rPr lang="en-US" altLang="ko-KR" dirty="0"/>
              <a:t>ES6(2015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r>
              <a:rPr lang="ko-KR" altLang="en-US" dirty="0"/>
              <a:t>에 들어 </a:t>
            </a:r>
            <a:r>
              <a:rPr lang="en-US" altLang="ko-KR" dirty="0"/>
              <a:t>Class </a:t>
            </a:r>
            <a:r>
              <a:rPr lang="ko-KR" altLang="en-US" dirty="0"/>
              <a:t>라는 것으로 추가 하였습니다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Class</a:t>
            </a:r>
            <a:r>
              <a:rPr lang="ko-KR" altLang="en-US" dirty="0"/>
              <a:t> 는 생성자 함수의 </a:t>
            </a:r>
            <a:r>
              <a:rPr lang="en-US" altLang="ko-KR" dirty="0"/>
              <a:t>Syntactic Sugar </a:t>
            </a:r>
            <a:r>
              <a:rPr lang="ko-KR" altLang="en-US" dirty="0"/>
              <a:t>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803785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CF482F-2975-2DD2-AFA9-ABD798758BD8}"/>
              </a:ext>
            </a:extLst>
          </p:cNvPr>
          <p:cNvSpPr txBox="1"/>
          <p:nvPr/>
        </p:nvSpPr>
        <p:spPr>
          <a:xfrm>
            <a:off x="618565" y="1358729"/>
            <a:ext cx="8283388" cy="47705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선언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전달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선언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'silver’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0FB6FA7-102F-D890-36E1-52EC74E1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예제 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940FD0-D600-8A1D-3939-12EBD2F03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206" y="5069463"/>
            <a:ext cx="5841494" cy="14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17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CF482F-2975-2DD2-AFA9-ABD798758BD8}"/>
              </a:ext>
            </a:extLst>
          </p:cNvPr>
          <p:cNvSpPr txBox="1"/>
          <p:nvPr/>
        </p:nvSpPr>
        <p:spPr>
          <a:xfrm>
            <a:off x="618565" y="1358729"/>
            <a:ext cx="9403976" cy="35394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porsche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toyota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0FB6FA7-102F-D890-36E1-52EC74E1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를 생성자 함수로 쓰면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7BA245-C2B5-692B-7EDA-5044BB58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5031919"/>
            <a:ext cx="49973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298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DA4F76-1B57-8230-162C-6AFF5AA0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Class, </a:t>
            </a:r>
            <a:r>
              <a:rPr lang="ko-KR" altLang="en-US" dirty="0"/>
              <a:t>도대체 무슨 차이가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F9B209-48E7-071A-3125-1AE57D34E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암묵적으로 </a:t>
            </a:r>
            <a:r>
              <a:rPr lang="en-US" altLang="ko-KR" dirty="0"/>
              <a:t>strict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 가 기본적으로 실행 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var </a:t>
            </a:r>
            <a:r>
              <a:rPr lang="ko-KR" altLang="en-US" dirty="0"/>
              <a:t>와 </a:t>
            </a:r>
            <a:r>
              <a:rPr lang="en-US" altLang="ko-KR" dirty="0"/>
              <a:t>let, const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관계를 떠올리시면 편합니다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상속이 더 편리 합니다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>
                <a:solidFill>
                  <a:srgbClr val="00B050"/>
                </a:solidFill>
              </a:rPr>
              <a:t>생성자 함수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프로토 타입 체인으로 상속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olidFill>
                  <a:srgbClr val="4474D2"/>
                </a:solidFill>
                <a:sym typeface="Wingdings" panose="05000000000000000000" pitchFamily="2" charset="2"/>
              </a:rPr>
              <a:t>클래스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extends </a:t>
            </a:r>
            <a:r>
              <a:rPr lang="ko-KR" altLang="en-US" dirty="0">
                <a:sym typeface="Wingdings" panose="05000000000000000000" pitchFamily="2" charset="2"/>
              </a:rPr>
              <a:t>키워드로 상속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정적 메서드 사용 방식이 다릅니다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생성자 함수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함수 몸체에 직접 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클래스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Static </a:t>
            </a:r>
            <a:r>
              <a:rPr lang="ko-KR" altLang="en-US" dirty="0">
                <a:sym typeface="Wingdings" panose="05000000000000000000" pitchFamily="2" charset="2"/>
              </a:rPr>
              <a:t>키워드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65994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Strict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Mode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8547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DA4F76-1B57-8230-162C-6AFF5AA0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생성자 함수</a:t>
            </a:r>
            <a:r>
              <a:rPr lang="en-US" altLang="ko-KR" dirty="0"/>
              <a:t>, </a:t>
            </a:r>
            <a:r>
              <a:rPr lang="ko-KR" altLang="en-US" dirty="0"/>
              <a:t>선언 전에 사용 되어도 가능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F9B209-48E7-071A-3125-1AE57D34E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생성자 함수는 </a:t>
            </a:r>
            <a:r>
              <a:rPr lang="en-US" altLang="ko-KR" dirty="0"/>
              <a:t>strict mode </a:t>
            </a:r>
            <a:r>
              <a:rPr lang="ko-KR" altLang="en-US" dirty="0"/>
              <a:t>가 적용되지 않기 때문에</a:t>
            </a:r>
            <a:r>
              <a:rPr lang="en-US" altLang="ko-KR" dirty="0"/>
              <a:t>, </a:t>
            </a:r>
            <a:r>
              <a:rPr lang="ko-KR" altLang="en-US" dirty="0"/>
              <a:t>선언전에 사용이 되어도 자동으로 </a:t>
            </a:r>
            <a:r>
              <a:rPr lang="ko-KR" altLang="en-US" dirty="0" err="1"/>
              <a:t>호이스팅</a:t>
            </a:r>
            <a:r>
              <a:rPr lang="en-US" altLang="ko-KR" dirty="0"/>
              <a:t>(hoisting)</a:t>
            </a:r>
            <a:r>
              <a:rPr lang="ko-KR" altLang="en-US" dirty="0"/>
              <a:t>이 일어나서 문제가 없습니다</a:t>
            </a:r>
            <a:r>
              <a:rPr lang="en-US" altLang="ko-KR" dirty="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F2F7-049D-4EC7-325F-B06BE4F1390E}"/>
              </a:ext>
            </a:extLst>
          </p:cNvPr>
          <p:cNvSpPr txBox="1"/>
          <p:nvPr/>
        </p:nvSpPr>
        <p:spPr>
          <a:xfrm>
            <a:off x="851647" y="2828434"/>
            <a:ext cx="9726707" cy="24622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함수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consHyundai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ConstructorCar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consHyundai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ConstructorCar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B3AAB0-8DBC-18D3-0DA5-F3E278BC5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5439481"/>
            <a:ext cx="6530111" cy="11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923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DA4F76-1B57-8230-162C-6AFF5AA0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선언 전에 사용 되어도 가능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F9B209-48E7-071A-3125-1AE57D34E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클래스는 </a:t>
            </a:r>
            <a:r>
              <a:rPr lang="en-US" altLang="ko-KR" dirty="0"/>
              <a:t>strict mode </a:t>
            </a:r>
            <a:r>
              <a:rPr lang="ko-KR" altLang="en-US" dirty="0"/>
              <a:t>가 적용되기 때문에</a:t>
            </a:r>
            <a:r>
              <a:rPr lang="en-US" altLang="ko-KR" dirty="0"/>
              <a:t>, </a:t>
            </a:r>
            <a:r>
              <a:rPr lang="ko-KR" altLang="en-US" dirty="0"/>
              <a:t>선언전에 사용 하면 </a:t>
            </a:r>
            <a:r>
              <a:rPr lang="en-US" altLang="ko-KR" dirty="0"/>
              <a:t>Error!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F2F7-049D-4EC7-325F-B06BE4F1390E}"/>
              </a:ext>
            </a:extLst>
          </p:cNvPr>
          <p:cNvSpPr txBox="1"/>
          <p:nvPr/>
        </p:nvSpPr>
        <p:spPr>
          <a:xfrm>
            <a:off x="851648" y="2111257"/>
            <a:ext cx="7620000" cy="2893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classHyundai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'blue'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classHyundai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ClassCar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1D84A5-0E17-4A26-1E47-B61C9AF1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8" y="5208021"/>
            <a:ext cx="5410955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236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1420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주옥같은 상속자들 어록 모음 : 네이버 블로그">
            <a:extLst>
              <a:ext uri="{FF2B5EF4-FFF2-40B4-BE49-F238E27FC236}">
                <a16:creationId xmlns:a16="http://schemas.microsoft.com/office/drawing/2014/main" id="{B143F8C4-677B-8D98-C048-2123AA1E6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57" y="846820"/>
            <a:ext cx="8392086" cy="516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9753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DA4F76-1B57-8230-162C-6AFF5AA0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/>
              <a:t>기존의 틀을 토대로 다른 틀을 만들자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F9B209-48E7-071A-3125-1AE57D34E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기존의 클래스의 틀을 토대로 새로운 클래스를 만들 수 있습니다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기존 클래스의 변수</a:t>
            </a:r>
            <a:r>
              <a:rPr lang="en-US" altLang="ko-KR" dirty="0"/>
              <a:t>, </a:t>
            </a:r>
            <a:r>
              <a:rPr lang="ko-KR" altLang="en-US" dirty="0"/>
              <a:t>메소드 등을 그대로 가져가면서 자신이 원하는 변수</a:t>
            </a:r>
            <a:r>
              <a:rPr lang="en-US" altLang="ko-KR" dirty="0"/>
              <a:t>, </a:t>
            </a:r>
            <a:r>
              <a:rPr lang="ko-KR" altLang="en-US" dirty="0"/>
              <a:t>메소드를 추가 또는 변경해서 사용이 가능합니다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상속은 </a:t>
            </a:r>
            <a:r>
              <a:rPr lang="en-US" altLang="ko-KR" dirty="0">
                <a:solidFill>
                  <a:srgbClr val="0070C0"/>
                </a:solidFill>
              </a:rPr>
              <a:t>Extends</a:t>
            </a:r>
            <a:r>
              <a:rPr lang="en-US" altLang="ko-KR" dirty="0"/>
              <a:t> </a:t>
            </a:r>
            <a:r>
              <a:rPr lang="ko-KR" altLang="en-US" dirty="0"/>
              <a:t>를 이용해서 쉽게 가능합니다</a:t>
            </a:r>
            <a:r>
              <a:rPr lang="en-US" altLang="ko-KR" dirty="0"/>
              <a:t>!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70C0"/>
                </a:solidFill>
              </a:rPr>
              <a:t>&gt;&gt; class </a:t>
            </a:r>
            <a:r>
              <a:rPr lang="ko-KR" altLang="en-US" dirty="0" err="1">
                <a:solidFill>
                  <a:srgbClr val="00B050"/>
                </a:solidFill>
              </a:rPr>
              <a:t>상속할클래스이름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extends </a:t>
            </a:r>
            <a:r>
              <a:rPr lang="ko-KR" altLang="en-US" dirty="0" err="1">
                <a:solidFill>
                  <a:srgbClr val="00B050"/>
                </a:solidFill>
              </a:rPr>
              <a:t>상속받을클래스이름</a:t>
            </a:r>
            <a:endParaRPr lang="en-US" altLang="ko-KR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부모 요소의 것을 그대로 받아 올 때는 </a:t>
            </a:r>
            <a:r>
              <a:rPr lang="en-US" altLang="ko-KR" dirty="0">
                <a:solidFill>
                  <a:srgbClr val="0070C0"/>
                </a:solidFill>
              </a:rPr>
              <a:t>super</a:t>
            </a:r>
            <a:r>
              <a:rPr lang="en-US" altLang="ko-KR" dirty="0"/>
              <a:t> </a:t>
            </a:r>
            <a:r>
              <a:rPr lang="ko-KR" altLang="en-US" dirty="0"/>
              <a:t>를 사용합니다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지금 까지 자동차 클래스를 만들었는데요</a:t>
            </a:r>
            <a:r>
              <a:rPr lang="en-US" altLang="ko-KR" dirty="0"/>
              <a:t>. </a:t>
            </a:r>
            <a:r>
              <a:rPr lang="ko-KR" altLang="en-US" dirty="0"/>
              <a:t>요걸로 전기차 클래스를 만들어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E1D7F-DD49-2FAA-CC6D-194376D71389}"/>
              </a:ext>
            </a:extLst>
          </p:cNvPr>
          <p:cNvSpPr txBox="1"/>
          <p:nvPr/>
        </p:nvSpPr>
        <p:spPr>
          <a:xfrm>
            <a:off x="1028497" y="4295728"/>
            <a:ext cx="60960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180121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E68A4-89C2-9D59-88E4-EC8AD7DF84DA}"/>
              </a:ext>
            </a:extLst>
          </p:cNvPr>
          <p:cNvSpPr txBox="1"/>
          <p:nvPr/>
        </p:nvSpPr>
        <p:spPr>
          <a:xfrm>
            <a:off x="614616" y="474344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Switch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E24B0-3DEC-974E-3613-0EDF028B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11" y="2897967"/>
            <a:ext cx="2486784" cy="10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58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B4E845-FA0B-374C-EE86-2621124C6CBF}"/>
              </a:ext>
            </a:extLst>
          </p:cNvPr>
          <p:cNvSpPr txBox="1"/>
          <p:nvPr/>
        </p:nvSpPr>
        <p:spPr>
          <a:xfrm>
            <a:off x="295836" y="366623"/>
            <a:ext cx="9403976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선언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전달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선언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선언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해당 자동차는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움직입니다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11ABA8-C994-B59B-61DF-E85F7FB6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41" y="3010966"/>
            <a:ext cx="5854759" cy="13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3965FE-3E3A-4DD3-8709-F4CA86D1055E}"/>
              </a:ext>
            </a:extLst>
          </p:cNvPr>
          <p:cNvSpPr/>
          <p:nvPr/>
        </p:nvSpPr>
        <p:spPr>
          <a:xfrm>
            <a:off x="717177" y="1326777"/>
            <a:ext cx="3702423" cy="520849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8AC89-29A8-17B2-0235-9410405029C9}"/>
              </a:ext>
            </a:extLst>
          </p:cNvPr>
          <p:cNvSpPr txBox="1"/>
          <p:nvPr/>
        </p:nvSpPr>
        <p:spPr>
          <a:xfrm>
            <a:off x="1515760" y="457201"/>
            <a:ext cx="210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Car</a:t>
            </a:r>
            <a:endParaRPr lang="ko-KR" altLang="en-US" sz="3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2B0A93-267D-912F-603C-EC586CC79AFC}"/>
              </a:ext>
            </a:extLst>
          </p:cNvPr>
          <p:cNvSpPr/>
          <p:nvPr/>
        </p:nvSpPr>
        <p:spPr>
          <a:xfrm>
            <a:off x="1089212" y="1730188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this.brand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B037DB-8447-AE63-ED9A-5AB56C2AE8A2}"/>
              </a:ext>
            </a:extLst>
          </p:cNvPr>
          <p:cNvSpPr/>
          <p:nvPr/>
        </p:nvSpPr>
        <p:spPr>
          <a:xfrm>
            <a:off x="1089212" y="2667000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this.color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5D63148-4538-B81B-5A36-A36E8B2B71B3}"/>
              </a:ext>
            </a:extLst>
          </p:cNvPr>
          <p:cNvSpPr/>
          <p:nvPr/>
        </p:nvSpPr>
        <p:spPr>
          <a:xfrm>
            <a:off x="1089212" y="3652245"/>
            <a:ext cx="2958353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drive()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CEFAE8F-C30E-97B8-F612-F0F63825262C}"/>
              </a:ext>
            </a:extLst>
          </p:cNvPr>
          <p:cNvSpPr/>
          <p:nvPr/>
        </p:nvSpPr>
        <p:spPr>
          <a:xfrm>
            <a:off x="7117977" y="1326777"/>
            <a:ext cx="3702423" cy="520849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9D1DD-BA3E-1883-4D06-1ADA68C1D4BD}"/>
              </a:ext>
            </a:extLst>
          </p:cNvPr>
          <p:cNvSpPr txBox="1"/>
          <p:nvPr/>
        </p:nvSpPr>
        <p:spPr>
          <a:xfrm>
            <a:off x="7472528" y="457201"/>
            <a:ext cx="2993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en-US" altLang="ko-KR" sz="3600" dirty="0" err="1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ElecCar</a:t>
            </a:r>
            <a:endParaRPr lang="ko-KR" altLang="en-US" sz="36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85407C-7F26-1706-88FF-6BAEEBAFC697}"/>
              </a:ext>
            </a:extLst>
          </p:cNvPr>
          <p:cNvSpPr/>
          <p:nvPr/>
        </p:nvSpPr>
        <p:spPr>
          <a:xfrm>
            <a:off x="7490012" y="1730188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this.brand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BAF3AF-8757-B3DE-92D5-A3D204E26D38}"/>
              </a:ext>
            </a:extLst>
          </p:cNvPr>
          <p:cNvSpPr/>
          <p:nvPr/>
        </p:nvSpPr>
        <p:spPr>
          <a:xfrm>
            <a:off x="7490012" y="2667000"/>
            <a:ext cx="2958353" cy="7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this.color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B9D65FD-2B52-1B65-A048-54CAD0D55095}"/>
              </a:ext>
            </a:extLst>
          </p:cNvPr>
          <p:cNvSpPr/>
          <p:nvPr/>
        </p:nvSpPr>
        <p:spPr>
          <a:xfrm>
            <a:off x="7490012" y="4601135"/>
            <a:ext cx="2958353" cy="76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drive()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B4632B3-91F9-4BB3-5A0C-DA4BAF1EF896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4047565" y="2111188"/>
            <a:ext cx="34424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9E4000E-984A-F834-E137-84DE31A0DE33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4047565" y="3048000"/>
            <a:ext cx="34424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C3EA57-B76F-0695-3675-B9E14E99FDEA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4047565" y="4033245"/>
            <a:ext cx="3442447" cy="9488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193F069-77D5-F08F-BFCD-A9C070FFD8EB}"/>
              </a:ext>
            </a:extLst>
          </p:cNvPr>
          <p:cNvSpPr/>
          <p:nvPr/>
        </p:nvSpPr>
        <p:spPr>
          <a:xfrm>
            <a:off x="7507495" y="3603813"/>
            <a:ext cx="2958353" cy="762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this.fuel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3D2C7C8-4FBB-187A-3D66-68C443F759DC}"/>
              </a:ext>
            </a:extLst>
          </p:cNvPr>
          <p:cNvSpPr/>
          <p:nvPr/>
        </p:nvSpPr>
        <p:spPr>
          <a:xfrm>
            <a:off x="7507495" y="5550025"/>
            <a:ext cx="2958353" cy="762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showFuel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19EF7B-AA3B-0BF8-346D-0FE1B8691D49}"/>
              </a:ext>
            </a:extLst>
          </p:cNvPr>
          <p:cNvSpPr txBox="1"/>
          <p:nvPr/>
        </p:nvSpPr>
        <p:spPr>
          <a:xfrm>
            <a:off x="5349442" y="1356956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18106723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Over-riding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279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나는 달라 (Feat. BOBBY)/HI SUHYUN - 벅스">
            <a:extLst>
              <a:ext uri="{FF2B5EF4-FFF2-40B4-BE49-F238E27FC236}">
                <a16:creationId xmlns:a16="http://schemas.microsoft.com/office/drawing/2014/main" id="{1A3F637B-E49B-4040-6AE1-0E473982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398" y="454398"/>
            <a:ext cx="5949203" cy="594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2590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DA4F76-1B57-8230-162C-6AFF5AA0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Overriding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F9B209-48E7-071A-3125-1AE57D34E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부모 클래스의 메소드를 그대로 사용하고 싶지 않을 때 사용합니다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상속 받은 클래스에서 메소드를 임으로 변경하여 사용하는 것을 </a:t>
            </a:r>
            <a:r>
              <a:rPr lang="ko-KR" altLang="en-US" dirty="0" err="1"/>
              <a:t>오버라이딩</a:t>
            </a:r>
            <a:r>
              <a:rPr lang="en-US" altLang="ko-KR" dirty="0"/>
              <a:t>(</a:t>
            </a:r>
            <a:r>
              <a:rPr lang="en-US" altLang="ko-KR" dirty="0" err="1"/>
              <a:t>Overrding</a:t>
            </a:r>
            <a:r>
              <a:rPr lang="en-US" altLang="ko-KR" dirty="0"/>
              <a:t>) </a:t>
            </a:r>
            <a:r>
              <a:rPr lang="ko-KR" altLang="en-US" dirty="0"/>
              <a:t>이라고 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28431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4B57E1-1C6F-170F-5CDC-45B152F7953C}"/>
              </a:ext>
            </a:extLst>
          </p:cNvPr>
          <p:cNvSpPr txBox="1"/>
          <p:nvPr/>
        </p:nvSpPr>
        <p:spPr>
          <a:xfrm>
            <a:off x="261255" y="43458"/>
            <a:ext cx="8461831" cy="67710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전달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선언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선언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474649-DFA5-136E-D95C-BB5ED124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60" y="2608204"/>
            <a:ext cx="6075640" cy="12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super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5095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DA4F76-1B57-8230-162C-6AFF5AA0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super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F9B209-48E7-071A-3125-1AE57D34E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부모 클래스에</a:t>
            </a:r>
            <a:r>
              <a:rPr lang="en-US" altLang="ko-KR" dirty="0"/>
              <a:t> </a:t>
            </a:r>
            <a:r>
              <a:rPr lang="ko-KR" altLang="en-US" dirty="0"/>
              <a:t>접근 하고 싶을 때 사용합니다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부모 메서드에 접근</a:t>
            </a:r>
            <a:endParaRPr lang="en-US" altLang="ko-KR" dirty="0"/>
          </a:p>
          <a:p>
            <a:pPr lvl="1"/>
            <a:r>
              <a:rPr lang="en-US" altLang="ko-KR" dirty="0" err="1"/>
              <a:t>super.method</a:t>
            </a:r>
            <a:r>
              <a:rPr lang="en-US" altLang="ko-KR" dirty="0"/>
              <a:t>()</a:t>
            </a:r>
          </a:p>
          <a:p>
            <a:r>
              <a:rPr lang="ko-KR" altLang="en-US" dirty="0"/>
              <a:t>부모 생성자에 접근</a:t>
            </a:r>
            <a:endParaRPr lang="en-US" altLang="ko-KR" dirty="0"/>
          </a:p>
          <a:p>
            <a:pPr lvl="1"/>
            <a:r>
              <a:rPr lang="en-US" altLang="ko-KR" dirty="0"/>
              <a:t>super(constructor)</a:t>
            </a:r>
          </a:p>
          <a:p>
            <a:r>
              <a:rPr lang="en-US" altLang="ko-KR" dirty="0"/>
              <a:t>super </a:t>
            </a:r>
            <a:r>
              <a:rPr lang="ko-KR" altLang="en-US" dirty="0"/>
              <a:t>를 사용하는 예시를 한번 보시죠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53454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93A7EB-664B-C462-8BA7-D8897B72B50C}"/>
              </a:ext>
            </a:extLst>
          </p:cNvPr>
          <p:cNvSpPr txBox="1"/>
          <p:nvPr/>
        </p:nvSpPr>
        <p:spPr>
          <a:xfrm>
            <a:off x="190500" y="181957"/>
            <a:ext cx="7143750" cy="649408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전달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선언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차의 브랜드는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이고 색상은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3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선언</a:t>
            </a:r>
            <a:endParaRPr lang="ko-KR" alt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그리고 이 차는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3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움직입니다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3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DBE85A-2E39-D8EB-BF43-146525F1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363" y="2719353"/>
            <a:ext cx="5357137" cy="14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instanceof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487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97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3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항 연산자</a:t>
            </a:r>
          </a:p>
        </p:txBody>
      </p:sp>
    </p:spTree>
    <p:extLst>
      <p:ext uri="{BB962C8B-B14F-4D97-AF65-F5344CB8AC3E}">
        <p14:creationId xmlns:p14="http://schemas.microsoft.com/office/powerpoint/2010/main" val="2146647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DA4F76-1B57-8230-162C-6AFF5AA0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 err="1"/>
              <a:t>instanceof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F9B209-48E7-071A-3125-1AE57D34E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특정 </a:t>
            </a:r>
            <a:r>
              <a:rPr lang="en-US" altLang="ko-KR" dirty="0"/>
              <a:t>Object </a:t>
            </a:r>
            <a:r>
              <a:rPr lang="ko-KR" altLang="en-US" dirty="0"/>
              <a:t>가 해당 클래스를 통해 만들어졌는지 여부를 알아보는 명령어 입니다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9658B-1924-38DD-655C-F02903EC7ED7}"/>
              </a:ext>
            </a:extLst>
          </p:cNvPr>
          <p:cNvSpPr txBox="1"/>
          <p:nvPr/>
        </p:nvSpPr>
        <p:spPr>
          <a:xfrm>
            <a:off x="771524" y="2875687"/>
            <a:ext cx="7829551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185802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생성자 함수로 구현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5609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8C5E3-4062-C8AE-329F-AE3DCCA6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잠깐</a:t>
            </a:r>
            <a:r>
              <a:rPr lang="en-US" altLang="ko-KR" dirty="0"/>
              <a:t>! </a:t>
            </a:r>
            <a:r>
              <a:rPr lang="ko-KR" altLang="en-US" dirty="0"/>
              <a:t>생성자 함수로도 </a:t>
            </a:r>
            <a:r>
              <a:rPr lang="ko-KR" altLang="en-US" dirty="0" err="1"/>
              <a:t>해볼게요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55515-F70F-80AF-991D-2C1B733A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사실 </a:t>
            </a:r>
            <a:r>
              <a:rPr lang="en-US" altLang="ko-KR" dirty="0"/>
              <a:t>ES6(2015)</a:t>
            </a:r>
            <a:r>
              <a:rPr lang="ko-KR" altLang="en-US" dirty="0"/>
              <a:t>에서 정식으로 </a:t>
            </a:r>
            <a:r>
              <a:rPr lang="en-US" altLang="ko-KR" dirty="0"/>
              <a:t>Class </a:t>
            </a:r>
            <a:r>
              <a:rPr lang="ko-KR" altLang="en-US" dirty="0"/>
              <a:t>문법이 도입 된 이후로는 거의 사용하고 있지는 않지만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혹시나 취업 후</a:t>
            </a:r>
            <a:r>
              <a:rPr lang="en-US" altLang="ko-KR" dirty="0"/>
              <a:t>, Legacy </a:t>
            </a:r>
            <a:r>
              <a:rPr lang="ko-KR" altLang="en-US" dirty="0"/>
              <a:t>시스템을 유지 보수할 일이 생긴다면</a:t>
            </a:r>
            <a:r>
              <a:rPr lang="en-US" altLang="ko-KR" dirty="0"/>
              <a:t>(!?) </a:t>
            </a:r>
            <a:r>
              <a:rPr lang="ko-KR" altLang="en-US" dirty="0"/>
              <a:t>대충 </a:t>
            </a:r>
            <a:r>
              <a:rPr lang="ko-KR" altLang="en-US" dirty="0" err="1"/>
              <a:t>이런게</a:t>
            </a:r>
            <a:r>
              <a:rPr lang="ko-KR" altLang="en-US" dirty="0"/>
              <a:t> 있다 알아만 두시는 개념으로 접하시길 권해 드립니다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생성자 함수에서 상속을 구현하려면 </a:t>
            </a:r>
            <a:r>
              <a:rPr lang="en-US" altLang="ko-KR" dirty="0"/>
              <a:t>prototype </a:t>
            </a:r>
            <a:r>
              <a:rPr lang="ko-KR" altLang="en-US" dirty="0"/>
              <a:t>이라는 객체를 사용합니다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쓰기 편한 </a:t>
            </a:r>
            <a:r>
              <a:rPr lang="en-US" altLang="ko-KR" dirty="0"/>
              <a:t>+ </a:t>
            </a:r>
            <a:r>
              <a:rPr lang="ko-KR" altLang="en-US" dirty="0"/>
              <a:t>안전한 </a:t>
            </a:r>
            <a:r>
              <a:rPr lang="en-US" altLang="ko-KR" dirty="0"/>
              <a:t>Class </a:t>
            </a:r>
            <a:r>
              <a:rPr lang="ko-KR" altLang="en-US" dirty="0"/>
              <a:t>쓰세요</a:t>
            </a:r>
            <a:r>
              <a:rPr lang="en-US" altLang="ko-KR" dirty="0"/>
              <a:t>! </a:t>
            </a:r>
            <a:r>
              <a:rPr lang="ko-KR" altLang="en-US" dirty="0"/>
              <a:t>두 번 쓰세요</a:t>
            </a:r>
            <a:r>
              <a:rPr lang="en-US" altLang="ko-KR" dirty="0"/>
              <a:t>!!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1756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B81D8B-4F83-AA6D-ADEF-C1A4D87E3C18}"/>
              </a:ext>
            </a:extLst>
          </p:cNvPr>
          <p:cNvSpPr txBox="1"/>
          <p:nvPr/>
        </p:nvSpPr>
        <p:spPr>
          <a:xfrm>
            <a:off x="161925" y="206871"/>
            <a:ext cx="11125200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Car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함수의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와 생성자를 가져오기 위한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call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사용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오버라이딩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구현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색 자동차가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주행 중입니다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받을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프로토 타입을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최상위 개념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를 사용해서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프로토 타입과 동일하게 만들어 낸다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받을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ElelCar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생성자는 위에서 선언한 생성자 함수의 것을 따르도록 설정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8D73E-34B4-CA59-EF80-01E91D5879FE}"/>
              </a:ext>
            </a:extLst>
          </p:cNvPr>
          <p:cNvSpPr txBox="1"/>
          <p:nvPr/>
        </p:nvSpPr>
        <p:spPr>
          <a:xfrm>
            <a:off x="8708572" y="357098"/>
            <a:ext cx="24208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ES5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15498184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4B5874-75F4-F2AA-FD4E-3DB0810D5D6B}"/>
              </a:ext>
            </a:extLst>
          </p:cNvPr>
          <p:cNvSpPr txBox="1"/>
          <p:nvPr/>
        </p:nvSpPr>
        <p:spPr>
          <a:xfrm>
            <a:off x="261256" y="181957"/>
            <a:ext cx="11466287" cy="649408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생성자 전달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 선언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차의 브랜드는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이고 색상은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.`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상속 선언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차의 브랜드는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이고 색상은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이며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움직입니다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endParaRPr lang="ko-KR" alt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3F6E1-4FA6-300D-AD89-A695EF27771F}"/>
              </a:ext>
            </a:extLst>
          </p:cNvPr>
          <p:cNvSpPr txBox="1"/>
          <p:nvPr/>
        </p:nvSpPr>
        <p:spPr>
          <a:xfrm>
            <a:off x="8708572" y="357098"/>
            <a:ext cx="2380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ES6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18650398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참 쉽죠? - 나무위키">
            <a:extLst>
              <a:ext uri="{FF2B5EF4-FFF2-40B4-BE49-F238E27FC236}">
                <a16:creationId xmlns:a16="http://schemas.microsoft.com/office/drawing/2014/main" id="{EBFDAE20-417F-B1FA-03CC-BFF147E84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035" y="351971"/>
            <a:ext cx="6461760" cy="615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3D60AE-0CA7-DB9D-D769-7B5F4A9939F5}"/>
              </a:ext>
            </a:extLst>
          </p:cNvPr>
          <p:cNvSpPr txBox="1"/>
          <p:nvPr/>
        </p:nvSpPr>
        <p:spPr>
          <a:xfrm>
            <a:off x="420915" y="399142"/>
            <a:ext cx="35108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ES6 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버전이</a:t>
            </a:r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5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훠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~~~~</a:t>
            </a:r>
          </a:p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~~~~</a:t>
            </a:r>
          </a:p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씬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~~~~!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548511-BCDB-BFE5-594C-A5019A785F6B}"/>
              </a:ext>
            </a:extLst>
          </p:cNvPr>
          <p:cNvSpPr/>
          <p:nvPr/>
        </p:nvSpPr>
        <p:spPr>
          <a:xfrm>
            <a:off x="4963886" y="4238171"/>
            <a:ext cx="1509485" cy="1480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</a:t>
            </a:r>
          </a:p>
        </p:txBody>
      </p:sp>
    </p:spTree>
    <p:extLst>
      <p:ext uri="{BB962C8B-B14F-4D97-AF65-F5344CB8AC3E}">
        <p14:creationId xmlns:p14="http://schemas.microsoft.com/office/powerpoint/2010/main" val="10570946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381684-5A0D-CB77-33F4-0E59B7A85877}"/>
              </a:ext>
            </a:extLst>
          </p:cNvPr>
          <p:cNvSpPr txBox="1"/>
          <p:nvPr/>
        </p:nvSpPr>
        <p:spPr>
          <a:xfrm>
            <a:off x="3047999" y="580895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https://github.com/tc39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17FB4-A2DE-719B-0937-2DF024AF6E75}"/>
              </a:ext>
            </a:extLst>
          </p:cNvPr>
          <p:cNvSpPr txBox="1"/>
          <p:nvPr/>
        </p:nvSpPr>
        <p:spPr>
          <a:xfrm>
            <a:off x="2106766" y="729502"/>
            <a:ext cx="7978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근데 이런 문법은 도대체 누가 정하는 거죠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?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9E59A-4195-5AB1-90C7-542CC5818F93}"/>
              </a:ext>
            </a:extLst>
          </p:cNvPr>
          <p:cNvSpPr txBox="1"/>
          <p:nvPr/>
        </p:nvSpPr>
        <p:spPr>
          <a:xfrm>
            <a:off x="134285" y="1827617"/>
            <a:ext cx="1192345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Ecma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International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이라는 단체에서 표준을 정합니다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</a:p>
          <a:p>
            <a:pPr algn="ctr"/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그 중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TC39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위원회가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JS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의 표준을 담당합니다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</a:p>
          <a:p>
            <a:pPr algn="ctr"/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위원회에는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Microsoft, Google, Apple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등 기업들이 참여합니다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</a:t>
            </a:r>
          </a:p>
          <a:p>
            <a:pPr algn="ctr"/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자 그럼 멤버를 한번 볼까요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!???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8863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야나두 짤">
            <a:extLst>
              <a:ext uri="{FF2B5EF4-FFF2-40B4-BE49-F238E27FC236}">
                <a16:creationId xmlns:a16="http://schemas.microsoft.com/office/drawing/2014/main" id="{3F549939-66A1-4E1F-F612-8B78B386A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0"/>
            <a:ext cx="7620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2166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0E868-08CC-D4E6-3A85-248D8931B9AE}"/>
              </a:ext>
            </a:extLst>
          </p:cNvPr>
          <p:cNvSpPr txBox="1"/>
          <p:nvPr/>
        </p:nvSpPr>
        <p:spPr>
          <a:xfrm>
            <a:off x="600074" y="1328391"/>
            <a:ext cx="9439276" cy="510909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HydroCar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showSpec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그리고 이 차는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fuel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힘으로 움직입니다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hyundai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'tesla'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'electricity'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nexxo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HydroCar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nexxo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'hydrogen'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tesla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nexxo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ElecCar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nexxo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nexxo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2DD720-F488-62CD-0CCD-605EF89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Quiz, </a:t>
            </a:r>
            <a:r>
              <a:rPr lang="en-US" altLang="ko-KR" dirty="0"/>
              <a:t>console.log</a:t>
            </a:r>
            <a:r>
              <a:rPr lang="ko-KR" altLang="en-US" dirty="0"/>
              <a:t>는 어떻게 찍힐까요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3194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02DD720-F488-62CD-0CCD-605EF89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/>
              <a:t>조건에 부합하는 클래스 코드 짜기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9799465-E62B-3F75-F8BA-0B7F8E8E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Shape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생성자 </a:t>
            </a:r>
            <a:r>
              <a:rPr lang="en-US" altLang="ko-KR" dirty="0"/>
              <a:t>: width, height</a:t>
            </a:r>
          </a:p>
          <a:p>
            <a:pPr lvl="1"/>
            <a:r>
              <a:rPr lang="ko-KR" altLang="en-US" dirty="0"/>
              <a:t>메소드</a:t>
            </a:r>
            <a:endParaRPr lang="en-US" altLang="ko-KR" dirty="0"/>
          </a:p>
          <a:p>
            <a:pPr lvl="2"/>
            <a:r>
              <a:rPr lang="en-US" altLang="ko-KR" dirty="0" err="1"/>
              <a:t>getArea</a:t>
            </a:r>
            <a:r>
              <a:rPr lang="en-US" altLang="ko-KR" dirty="0"/>
              <a:t>() : Shape </a:t>
            </a:r>
            <a:r>
              <a:rPr lang="ko-KR" altLang="en-US" dirty="0"/>
              <a:t>의 넓이를 리턴</a:t>
            </a:r>
            <a:r>
              <a:rPr lang="en-US" altLang="ko-KR" dirty="0"/>
              <a:t> (width * height </a:t>
            </a:r>
            <a:r>
              <a:rPr lang="ko-KR" altLang="en-US" dirty="0"/>
              <a:t>로 계산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Rectangle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Shape </a:t>
            </a:r>
            <a:r>
              <a:rPr lang="ko-KR" altLang="en-US" dirty="0"/>
              <a:t>클래스를 상속</a:t>
            </a:r>
            <a:endParaRPr lang="en-US" altLang="ko-KR" dirty="0"/>
          </a:p>
          <a:p>
            <a:pPr lvl="1"/>
            <a:r>
              <a:rPr lang="en-US" altLang="ko-KR" dirty="0" err="1"/>
              <a:t>getArea</a:t>
            </a:r>
            <a:r>
              <a:rPr lang="en-US" altLang="ko-KR" dirty="0"/>
              <a:t>() </a:t>
            </a:r>
            <a:r>
              <a:rPr lang="ko-KR" altLang="en-US" dirty="0"/>
              <a:t>메소드는 사각형의 넓이를 리턴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6982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간단하게</a:t>
            </a:r>
            <a:r>
              <a:rPr lang="ko-KR" altLang="en-US" dirty="0"/>
              <a:t> 표현하는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9EF4F-6447-87DB-4F2B-E8C62457F43C}"/>
              </a:ext>
            </a:extLst>
          </p:cNvPr>
          <p:cNvSpPr txBox="1"/>
          <p:nvPr/>
        </p:nvSpPr>
        <p:spPr>
          <a:xfrm>
            <a:off x="510987" y="3059490"/>
            <a:ext cx="105094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항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조건식 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r>
              <a:rPr lang="en-US" altLang="ko-KR" dirty="0"/>
              <a:t> </a:t>
            </a:r>
            <a:r>
              <a:rPr lang="ko-KR" altLang="en-US" dirty="0"/>
              <a:t>조건이 참인 경우 실행 </a:t>
            </a:r>
            <a:r>
              <a:rPr lang="en-US" altLang="ko-KR" dirty="0">
                <a:solidFill>
                  <a:schemeClr val="accent2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조건이 거짓인 경우 실행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한 줄로 간단히 표현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31400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02DD720-F488-62CD-0CCD-605EF89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/>
              <a:t>조건에 부합하는 클래스 코드 짜기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9799465-E62B-3F75-F8BA-0B7F8E8E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en-US" altLang="ko-KR" dirty="0"/>
              <a:t>Triangle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Shape </a:t>
            </a:r>
            <a:r>
              <a:rPr lang="ko-KR" altLang="en-US" dirty="0"/>
              <a:t>클래스를 상속</a:t>
            </a:r>
            <a:endParaRPr lang="en-US" altLang="ko-KR" dirty="0"/>
          </a:p>
          <a:p>
            <a:pPr lvl="1"/>
            <a:r>
              <a:rPr lang="en-US" altLang="ko-KR" dirty="0" err="1"/>
              <a:t>getArea</a:t>
            </a:r>
            <a:r>
              <a:rPr lang="en-US" altLang="ko-KR" dirty="0"/>
              <a:t>() </a:t>
            </a:r>
            <a:r>
              <a:rPr lang="ko-KR" altLang="en-US" dirty="0"/>
              <a:t>메소드는 삼각형의 넓이를 리턴</a:t>
            </a:r>
            <a:endParaRPr lang="en-US" altLang="ko-KR" dirty="0"/>
          </a:p>
          <a:p>
            <a:r>
              <a:rPr lang="en-US" altLang="ko-KR" dirty="0"/>
              <a:t>Circle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Shape </a:t>
            </a:r>
            <a:r>
              <a:rPr lang="ko-KR" altLang="en-US" dirty="0"/>
              <a:t>클래스를 상속</a:t>
            </a:r>
            <a:endParaRPr lang="en-US" altLang="ko-KR" dirty="0"/>
          </a:p>
          <a:p>
            <a:pPr lvl="1"/>
            <a:r>
              <a:rPr lang="en-US" altLang="ko-KR" dirty="0"/>
              <a:t>width, height </a:t>
            </a:r>
            <a:r>
              <a:rPr lang="ko-KR" altLang="en-US" dirty="0"/>
              <a:t>이외에 </a:t>
            </a:r>
            <a:r>
              <a:rPr lang="en-US" altLang="ko-KR" dirty="0"/>
              <a:t>radius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pPr lvl="1"/>
            <a:r>
              <a:rPr lang="en-US" altLang="ko-KR" dirty="0" err="1"/>
              <a:t>getArea</a:t>
            </a:r>
            <a:r>
              <a:rPr lang="en-US" altLang="ko-KR" dirty="0"/>
              <a:t>() </a:t>
            </a:r>
            <a:r>
              <a:rPr lang="ko-KR" altLang="en-US" dirty="0"/>
              <a:t>메소드는 원의 넓이를 리턴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55786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02DD720-F488-62CD-0CCD-605EF89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/>
              <a:t>조건에 부합하는 클래스 코드 짜기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9799465-E62B-3F75-F8BA-0B7F8E8E7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/>
              <a:t>각각의 클래스로 해당 클래스의 넓이를 </a:t>
            </a:r>
            <a:r>
              <a:rPr lang="en-US" altLang="ko-KR" dirty="0"/>
              <a:t>Console.log </a:t>
            </a:r>
            <a:r>
              <a:rPr lang="ko-KR" altLang="en-US" dirty="0"/>
              <a:t>에 출력하기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409332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2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</a:t>
            </a:r>
            <a:r>
              <a:rPr lang="ko-KR" altLang="en-US" dirty="0">
                <a:solidFill>
                  <a:schemeClr val="accent2"/>
                </a:solidFill>
              </a:rPr>
              <a:t>제일 첫번째 요소</a:t>
            </a:r>
            <a:r>
              <a:rPr lang="ko-KR" altLang="en-US" dirty="0"/>
              <a:t>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793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For,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461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getElementById</a:t>
            </a:r>
            <a:r>
              <a:rPr lang="en-US" altLang="ko-KR" dirty="0"/>
              <a:t>(“ID”)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ID </a:t>
            </a:r>
            <a:r>
              <a:rPr lang="ko-KR" altLang="en-US" dirty="0"/>
              <a:t>이름을 불러서 해당 </a:t>
            </a:r>
            <a:r>
              <a:rPr lang="en-US" altLang="ko-KR" dirty="0"/>
              <a:t>ID</a:t>
            </a:r>
            <a:r>
              <a:rPr lang="ko-KR" altLang="en-US" dirty="0"/>
              <a:t>를 가지는 요소를 불러오는 메소드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7B619-31A1-713E-4BB0-79C47F0A7F1D}"/>
              </a:ext>
            </a:extLst>
          </p:cNvPr>
          <p:cNvSpPr txBox="1"/>
          <p:nvPr/>
        </p:nvSpPr>
        <p:spPr>
          <a:xfrm>
            <a:off x="941294" y="2284622"/>
            <a:ext cx="75751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1C990-8257-26E3-F441-45F8CC35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2868019"/>
            <a:ext cx="4021134" cy="1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681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59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4309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속성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선택한 요소의 속성 값을 직접 지정할 수 있는 메소드</a:t>
            </a:r>
            <a:endParaRPr lang="en-US" altLang="ko-KR" dirty="0"/>
          </a:p>
          <a:p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</a:rPr>
              <a:t>속성명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지정할 속성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87092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A1A81-61FD-E4AE-3E81-5231BC9FE6C2}"/>
              </a:ext>
            </a:extLst>
          </p:cNvPr>
          <p:cNvSpPr txBox="1"/>
          <p:nvPr/>
        </p:nvSpPr>
        <p:spPr>
          <a:xfrm>
            <a:off x="838200" y="3706392"/>
            <a:ext cx="811183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47969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6492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14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83353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innerHTML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innerText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8918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box1El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box2El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box1El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"&lt;button&gt;test&lt;/button&gt;"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box2El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"&lt;button&gt;test&lt;/button&gt;"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47610F-B858-CF1B-811C-5698ECCB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2362301"/>
            <a:ext cx="3233959" cy="10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1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for(</a:t>
            </a:r>
            <a:r>
              <a:rPr lang="ko-KR" altLang="en-US" dirty="0"/>
              <a:t>초기 상태 설정</a:t>
            </a:r>
            <a:r>
              <a:rPr lang="en-US" altLang="ko-KR" dirty="0"/>
              <a:t>; </a:t>
            </a:r>
            <a:r>
              <a:rPr lang="ko-KR" altLang="en-US" dirty="0"/>
              <a:t>조건문</a:t>
            </a:r>
            <a:r>
              <a:rPr lang="en-US" altLang="ko-KR" dirty="0"/>
              <a:t>; </a:t>
            </a:r>
            <a:r>
              <a:rPr lang="ko-KR" altLang="en-US" dirty="0" err="1"/>
              <a:t>증감문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63F17-AE9E-B467-51FF-7DACAE633AA9}"/>
              </a:ext>
            </a:extLst>
          </p:cNvPr>
          <p:cNvSpPr txBox="1"/>
          <p:nvPr/>
        </p:nvSpPr>
        <p:spPr>
          <a:xfrm>
            <a:off x="510988" y="3861911"/>
            <a:ext cx="674706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1A3E-819C-7749-B4D2-387D52A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71" y="3861911"/>
            <a:ext cx="2786204" cy="27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1439746" cy="4952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text </a:t>
            </a:r>
            <a:r>
              <a:rPr lang="ko-KR" altLang="en-US" dirty="0"/>
              <a:t>인풋 </a:t>
            </a:r>
            <a:r>
              <a:rPr lang="en-US" altLang="ko-KR" dirty="0"/>
              <a:t>/ </a:t>
            </a:r>
            <a:r>
              <a:rPr lang="ko-KR" altLang="en-US" dirty="0"/>
              <a:t>임의의 </a:t>
            </a:r>
            <a:r>
              <a:rPr lang="en-US" altLang="ko-KR" dirty="0"/>
              <a:t>span </a:t>
            </a:r>
            <a:r>
              <a:rPr lang="ko-KR" altLang="en-US" dirty="0"/>
              <a:t>요소 </a:t>
            </a:r>
            <a:r>
              <a:rPr lang="en-US" altLang="ko-KR" dirty="0"/>
              <a:t>“</a:t>
            </a:r>
            <a:r>
              <a:rPr lang="ko-KR" altLang="en-US" dirty="0" err="1"/>
              <a:t>가나다라마바사</a:t>
            </a:r>
            <a:r>
              <a:rPr lang="en-US" altLang="ko-KR" dirty="0"/>
              <a:t>” / </a:t>
            </a:r>
            <a:r>
              <a:rPr lang="ko-KR" altLang="en-US" dirty="0"/>
              <a:t>버튼</a:t>
            </a:r>
            <a:r>
              <a:rPr lang="en-US" altLang="ko-KR" dirty="0"/>
              <a:t> 2</a:t>
            </a:r>
            <a:r>
              <a:rPr lang="ko-KR" altLang="en-US" dirty="0"/>
              <a:t>개 만들기</a:t>
            </a:r>
            <a:endParaRPr lang="en-US" altLang="ko-KR" dirty="0"/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 인풋에 </a:t>
            </a:r>
            <a:r>
              <a:rPr lang="en-US" altLang="ko-KR" dirty="0"/>
              <a:t>placeholder </a:t>
            </a:r>
            <a:r>
              <a:rPr lang="ko-KR" altLang="en-US" dirty="0"/>
              <a:t>속성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span </a:t>
            </a:r>
            <a:r>
              <a:rPr lang="ko-KR" altLang="en-US" dirty="0"/>
              <a:t>요소의 텍스트도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로 변경하기</a:t>
            </a:r>
            <a:endParaRPr lang="en-US" altLang="ko-KR" dirty="0"/>
          </a:p>
          <a:p>
            <a:r>
              <a:rPr lang="ko-KR" altLang="en-US" dirty="0"/>
              <a:t>두번째 버튼을 클릭하면</a:t>
            </a:r>
            <a:endParaRPr lang="en-US" altLang="ko-KR" dirty="0"/>
          </a:p>
          <a:p>
            <a:pPr lvl="1"/>
            <a:r>
              <a:rPr lang="en-US" altLang="ko-KR" dirty="0"/>
              <a:t>Text </a:t>
            </a:r>
            <a:r>
              <a:rPr lang="ko-KR" altLang="en-US" dirty="0"/>
              <a:t>인풋에 입력 받은 값을 </a:t>
            </a:r>
            <a:r>
              <a:rPr lang="en-US" altLang="ko-KR" dirty="0"/>
              <a:t>span </a:t>
            </a:r>
            <a:r>
              <a:rPr lang="ko-KR" altLang="en-US" dirty="0"/>
              <a:t>요소의 컨텐츠로 만들기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42057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2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Click : 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Mouse</a:t>
            </a:r>
            <a:r>
              <a:rPr lang="ko-KR" altLang="en-US" dirty="0"/>
              <a:t> 계열</a:t>
            </a:r>
            <a:endParaRPr lang="en-US" altLang="ko-KR" dirty="0"/>
          </a:p>
          <a:p>
            <a:pPr lvl="1"/>
            <a:r>
              <a:rPr lang="en-US" altLang="ko-KR" dirty="0"/>
              <a:t>Mouseover : </a:t>
            </a:r>
            <a:r>
              <a:rPr lang="ko-KR" altLang="en-US" dirty="0"/>
              <a:t>요소에 커서를 올렸을 때</a:t>
            </a:r>
            <a:endParaRPr lang="en-US" altLang="ko-KR" dirty="0"/>
          </a:p>
          <a:p>
            <a:pPr lvl="1"/>
            <a:r>
              <a:rPr lang="en-US" altLang="ko-KR" dirty="0" err="1"/>
              <a:t>Mouseout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마우스가 요소를 벗어날 때</a:t>
            </a:r>
            <a:endParaRPr lang="en-US" altLang="ko-KR" dirty="0"/>
          </a:p>
          <a:p>
            <a:pPr lvl="1"/>
            <a:r>
              <a:rPr lang="en-US" altLang="ko-KR" dirty="0" err="1"/>
              <a:t>Mousedown</a:t>
            </a:r>
            <a:r>
              <a:rPr lang="en-US" altLang="ko-KR" dirty="0"/>
              <a:t> : </a:t>
            </a:r>
            <a:r>
              <a:rPr lang="ko-KR" altLang="en-US" dirty="0"/>
              <a:t>마우스 버튼을 누르고 있는 상태</a:t>
            </a:r>
            <a:endParaRPr lang="en-US" altLang="ko-KR" dirty="0"/>
          </a:p>
          <a:p>
            <a:pPr lvl="1"/>
            <a:r>
              <a:rPr lang="en-US" altLang="ko-KR" dirty="0" err="1"/>
              <a:t>Mouseup</a:t>
            </a:r>
            <a:r>
              <a:rPr lang="en-US" altLang="ko-KR" dirty="0"/>
              <a:t> : </a:t>
            </a:r>
            <a:r>
              <a:rPr lang="ko-KR" altLang="en-US" dirty="0"/>
              <a:t>마우스 버튼을 떼는 순간</a:t>
            </a:r>
            <a:endParaRPr lang="en-US" altLang="ko-KR" dirty="0"/>
          </a:p>
          <a:p>
            <a:r>
              <a:rPr lang="en-US" altLang="ko-KR" dirty="0"/>
              <a:t>Focus : </a:t>
            </a:r>
            <a:r>
              <a:rPr lang="ko-KR" altLang="en-US" dirty="0"/>
              <a:t>포커스가 갔을 때</a:t>
            </a:r>
            <a:endParaRPr lang="en-US" altLang="ko-KR" dirty="0"/>
          </a:p>
          <a:p>
            <a:r>
              <a:rPr lang="en-US" altLang="ko-KR" dirty="0"/>
              <a:t>Blur : </a:t>
            </a:r>
            <a:r>
              <a:rPr lang="ko-KR" altLang="en-US" dirty="0"/>
              <a:t>포커스가 벗어나는 순간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44972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Key </a:t>
            </a:r>
            <a:r>
              <a:rPr lang="ko-KR" altLang="en-US" dirty="0"/>
              <a:t>계열</a:t>
            </a:r>
            <a:endParaRPr lang="en-US" altLang="ko-KR" dirty="0"/>
          </a:p>
          <a:p>
            <a:pPr lvl="1"/>
            <a:r>
              <a:rPr lang="en-US" altLang="ko-KR" dirty="0"/>
              <a:t>Keypress : </a:t>
            </a:r>
            <a:r>
              <a:rPr lang="ko-KR" altLang="en-US" dirty="0"/>
              <a:t>키를 누르는 순간 </a:t>
            </a:r>
            <a:r>
              <a:rPr lang="en-US" altLang="ko-KR" dirty="0"/>
              <a:t>+ </a:t>
            </a:r>
            <a:r>
              <a:rPr lang="ko-KR" altLang="en-US" dirty="0"/>
              <a:t>누르고 있는 동안 계속 발생</a:t>
            </a:r>
            <a:endParaRPr lang="en-US" altLang="ko-KR" dirty="0"/>
          </a:p>
          <a:p>
            <a:pPr lvl="1"/>
            <a:r>
              <a:rPr lang="en-US" altLang="ko-KR" dirty="0" err="1"/>
              <a:t>Keydown</a:t>
            </a:r>
            <a:r>
              <a:rPr lang="en-US" altLang="ko-KR" dirty="0"/>
              <a:t> : </a:t>
            </a:r>
            <a:r>
              <a:rPr lang="ko-KR" altLang="en-US" dirty="0"/>
              <a:t>키를 누르는 순간에만 발생</a:t>
            </a:r>
            <a:endParaRPr lang="en-US" altLang="ko-KR" dirty="0"/>
          </a:p>
          <a:p>
            <a:pPr lvl="1"/>
            <a:r>
              <a:rPr lang="en-US" altLang="ko-KR" dirty="0" err="1"/>
              <a:t>Keyup</a:t>
            </a:r>
            <a:r>
              <a:rPr lang="en-US" altLang="ko-KR" dirty="0"/>
              <a:t> : </a:t>
            </a:r>
            <a:r>
              <a:rPr lang="ko-KR" altLang="en-US" dirty="0"/>
              <a:t>키를 눌렀다가 떼는 순간</a:t>
            </a:r>
            <a:endParaRPr lang="en-US" altLang="ko-KR" dirty="0"/>
          </a:p>
          <a:p>
            <a:r>
              <a:rPr lang="en-US" altLang="ko-KR" dirty="0"/>
              <a:t>Load : </a:t>
            </a:r>
            <a:r>
              <a:rPr lang="ko-KR" altLang="en-US" dirty="0"/>
              <a:t>웹페이지에 필요한 모든 파일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다운로드가 완료 되었을 때</a:t>
            </a:r>
            <a:endParaRPr lang="en-US" altLang="ko-KR" dirty="0"/>
          </a:p>
          <a:p>
            <a:r>
              <a:rPr lang="en-US" altLang="ko-KR" dirty="0"/>
              <a:t>Resize : </a:t>
            </a:r>
            <a:r>
              <a:rPr lang="ko-KR" altLang="en-US" dirty="0"/>
              <a:t>브라우저 창의 크기가 변경 될 때</a:t>
            </a:r>
            <a:endParaRPr lang="en-US" altLang="ko-KR" dirty="0"/>
          </a:p>
          <a:p>
            <a:r>
              <a:rPr lang="en-US" altLang="ko-KR" dirty="0"/>
              <a:t>Scroll : </a:t>
            </a:r>
            <a:r>
              <a:rPr lang="ko-KR" altLang="en-US" dirty="0"/>
              <a:t>스크롤이 발생할 때</a:t>
            </a:r>
            <a:endParaRPr lang="en-US" altLang="ko-KR" dirty="0"/>
          </a:p>
          <a:p>
            <a:r>
              <a:rPr lang="en-US" altLang="ko-KR" dirty="0"/>
              <a:t>Unload : </a:t>
            </a:r>
            <a:r>
              <a:rPr lang="ko-KR" altLang="en-US" dirty="0"/>
              <a:t>링크를 타고 이동하거나</a:t>
            </a:r>
            <a:r>
              <a:rPr lang="en-US" altLang="ko-KR" dirty="0"/>
              <a:t>, </a:t>
            </a:r>
            <a:r>
              <a:rPr lang="ko-KR" altLang="en-US" dirty="0"/>
              <a:t>브라우저를 닫을 때</a:t>
            </a:r>
            <a:endParaRPr lang="en-US" altLang="ko-KR" dirty="0"/>
          </a:p>
          <a:p>
            <a:r>
              <a:rPr lang="en-US" altLang="ko-KR" dirty="0"/>
              <a:t>Change : </a:t>
            </a:r>
            <a:r>
              <a:rPr lang="ko-KR" altLang="en-US" dirty="0"/>
              <a:t>폼 필드의 상태가 변경 되었을 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60167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552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onclick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663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실습을 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onclick </a:t>
            </a:r>
            <a:r>
              <a:rPr lang="ko-KR" altLang="en-US" dirty="0"/>
              <a:t>으로 각각 구현하기</a:t>
            </a:r>
            <a:r>
              <a:rPr lang="en-US" altLang="ko-KR" dirty="0"/>
              <a:t>! (box1, box2)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11483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중 </a:t>
            </a:r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 </a:t>
            </a:r>
            <a:r>
              <a:rPr lang="ko-KR" altLang="en-US" dirty="0"/>
              <a:t>문을 </a:t>
            </a:r>
            <a:r>
              <a:rPr lang="en-US" altLang="ko-KR" dirty="0"/>
              <a:t>2</a:t>
            </a:r>
            <a:r>
              <a:rPr lang="ko-KR" altLang="en-US" dirty="0"/>
              <a:t>번 중첩해서 사용하는 </a:t>
            </a:r>
            <a:r>
              <a:rPr lang="ko-KR" altLang="en-US" dirty="0" err="1"/>
              <a:t>반복문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85A0A-4278-1C3E-FB58-A9DB55BE445B}"/>
              </a:ext>
            </a:extLst>
          </p:cNvPr>
          <p:cNvSpPr txBox="1"/>
          <p:nvPr/>
        </p:nvSpPr>
        <p:spPr>
          <a:xfrm>
            <a:off x="838200" y="2184783"/>
            <a:ext cx="80564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하위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9231C-34E3-17CE-48EA-D0F372A5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160" y="2181501"/>
            <a:ext cx="25816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85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87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47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40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 하나 만들기</a:t>
            </a:r>
            <a:endParaRPr lang="en-US" altLang="ko-KR" dirty="0"/>
          </a:p>
          <a:p>
            <a:r>
              <a:rPr lang="en-US" altLang="ko-KR" dirty="0"/>
              <a:t>7 </a:t>
            </a:r>
            <a:r>
              <a:rPr lang="ko-KR" altLang="en-US" dirty="0"/>
              <a:t>개의 </a:t>
            </a:r>
            <a:r>
              <a:rPr lang="en-US" altLang="ko-KR" dirty="0"/>
              <a:t>box </a:t>
            </a:r>
            <a:r>
              <a:rPr lang="ko-KR" altLang="en-US" dirty="0"/>
              <a:t>클래스를 가지는 </a:t>
            </a:r>
            <a:r>
              <a:rPr lang="en-US" altLang="ko-KR" dirty="0"/>
              <a:t>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ko-KR" altLang="en-US" dirty="0" err="1"/>
              <a:t>일곱번째</a:t>
            </a:r>
            <a:r>
              <a:rPr lang="ko-KR" altLang="en-US" dirty="0"/>
              <a:t> 박스 색상을 무지개에 맞춰서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18102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5A5DC43A-6BF7-CED7-40ED-BDB5DB21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84" y="1269856"/>
            <a:ext cx="8467231" cy="43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08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553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77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D179BF-0779-E182-6A28-3A9B4CB2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868" y="201706"/>
            <a:ext cx="5074263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0477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E08AD2-CA7A-50F8-68C8-468473FE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243"/>
            <a:ext cx="12192000" cy="4844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60682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E71E40-E249-EF07-D041-5B4371A0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76" y="750666"/>
            <a:ext cx="10042048" cy="55789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6549351" y="2575632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 -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68366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101295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29647359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FF002-18C2-166E-2737-EDA1FB256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493"/>
            <a:ext cx="12192000" cy="44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98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231249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38568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javascript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90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372035"/>
            <a:ext cx="5192231" cy="61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69B54-FD17-D6F1-21E7-A13DE2BF133A}"/>
              </a:ext>
            </a:extLst>
          </p:cNvPr>
          <p:cNvSpPr txBox="1"/>
          <p:nvPr/>
        </p:nvSpPr>
        <p:spPr>
          <a:xfrm>
            <a:off x="6849035" y="1301790"/>
            <a:ext cx="3836895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코드가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최소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번 실행</a:t>
            </a:r>
          </a:p>
        </p:txBody>
      </p:sp>
    </p:spTree>
    <p:extLst>
      <p:ext uri="{BB962C8B-B14F-4D97-AF65-F5344CB8AC3E}">
        <p14:creationId xmlns:p14="http://schemas.microsoft.com/office/powerpoint/2010/main" val="147782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04543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52655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54731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8869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187090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389266" y="405468"/>
            <a:ext cx="1056873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9920596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669758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412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1092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93986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82777077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713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859756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186903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861337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2078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523783" y="4487839"/>
            <a:ext cx="955978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javascript:stopAutoPlay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2137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54263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743637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JS, CSS </a:t>
            </a:r>
            <a:r>
              <a:rPr lang="ko-KR" altLang="en-US" dirty="0"/>
              <a:t>수정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64349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5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9FBDD6-2DE1-45A1-A945-8FEB6C9A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93" y="358588"/>
            <a:ext cx="7244013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559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6021869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:hover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:hover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1136750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776715"/>
            <a:ext cx="891158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elsarvadorAnimate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elsarvadorAnimate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85863530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363397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2767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Function!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67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5A9D09-E663-6B13-496E-4FF0CE5C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17" y="1626677"/>
            <a:ext cx="7608766" cy="3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7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DC41CF-D0EE-8D0E-C0BB-2E4AA6AA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0" y="627283"/>
            <a:ext cx="8323319" cy="5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83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4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매개변수와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2778803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EC1704-EF38-406B-21B3-2B4BA433ECA2}"/>
              </a:ext>
            </a:extLst>
          </p:cNvPr>
          <p:cNvSpPr txBox="1"/>
          <p:nvPr/>
        </p:nvSpPr>
        <p:spPr>
          <a:xfrm>
            <a:off x="424873" y="448209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F96B7D-9C2B-751C-A83D-3B29002FE164}"/>
              </a:ext>
            </a:extLst>
          </p:cNvPr>
          <p:cNvCxnSpPr>
            <a:cxnSpLocks/>
          </p:cNvCxnSpPr>
          <p:nvPr/>
        </p:nvCxnSpPr>
        <p:spPr>
          <a:xfrm>
            <a:off x="2142836" y="794328"/>
            <a:ext cx="13300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CBECD1-2F94-BF86-1A2C-49DE3E99F4B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472873" y="794328"/>
            <a:ext cx="3389745" cy="97905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7D6F94-7E15-DA55-D4BF-6B1BCA32AB76}"/>
              </a:ext>
            </a:extLst>
          </p:cNvPr>
          <p:cNvSpPr/>
          <p:nvPr/>
        </p:nvSpPr>
        <p:spPr>
          <a:xfrm>
            <a:off x="6862618" y="1376218"/>
            <a:ext cx="1773382" cy="7943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매개 변수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7A296D-D722-161A-9F67-0B10F2901333}"/>
              </a:ext>
            </a:extLst>
          </p:cNvPr>
          <p:cNvCxnSpPr>
            <a:cxnSpLocks/>
          </p:cNvCxnSpPr>
          <p:nvPr/>
        </p:nvCxnSpPr>
        <p:spPr>
          <a:xfrm>
            <a:off x="1002146" y="1897829"/>
            <a:ext cx="5403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ED69C30-7628-33B5-0D6E-E8DF36A989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542473" y="1897829"/>
            <a:ext cx="2641600" cy="10300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BE6F37-0C63-5BA4-23C0-80EBD87B8789}"/>
              </a:ext>
            </a:extLst>
          </p:cNvPr>
          <p:cNvSpPr/>
          <p:nvPr/>
        </p:nvSpPr>
        <p:spPr>
          <a:xfrm>
            <a:off x="4184073" y="2530763"/>
            <a:ext cx="1773382" cy="7943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1765423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</a:t>
            </a:r>
            <a:r>
              <a:rPr lang="en-US" altLang="ko-KR" dirty="0"/>
              <a:t>, default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매개 변수가 있는 함수인데 매개 변수 전달을 안한다면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값 설정이 가능합니다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72650-A9F3-60C3-2B9C-70F86E27CB9D}"/>
              </a:ext>
            </a:extLst>
          </p:cNvPr>
          <p:cNvSpPr txBox="1"/>
          <p:nvPr/>
        </p:nvSpPr>
        <p:spPr>
          <a:xfrm>
            <a:off x="842682" y="21524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6B673-95B5-B147-3DA7-2B079EB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76" y="2152452"/>
            <a:ext cx="3976433" cy="71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4190C7-AB38-3FAD-FDA0-E14D1F2CCF94}"/>
              </a:ext>
            </a:extLst>
          </p:cNvPr>
          <p:cNvSpPr txBox="1"/>
          <p:nvPr/>
        </p:nvSpPr>
        <p:spPr>
          <a:xfrm>
            <a:off x="842682" y="445074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"friend"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2C6D8B-06C0-89BB-D137-983CAAA6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75" y="4455902"/>
            <a:ext cx="2880769" cy="5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5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 방법들</a:t>
            </a:r>
          </a:p>
        </p:txBody>
      </p:sp>
    </p:spTree>
    <p:extLst>
      <p:ext uri="{BB962C8B-B14F-4D97-AF65-F5344CB8AC3E}">
        <p14:creationId xmlns:p14="http://schemas.microsoft.com/office/powerpoint/2010/main" val="11282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비교 연산자</a:t>
            </a:r>
          </a:p>
        </p:txBody>
      </p:sp>
    </p:spTree>
    <p:extLst>
      <p:ext uri="{BB962C8B-B14F-4D97-AF65-F5344CB8AC3E}">
        <p14:creationId xmlns:p14="http://schemas.microsoft.com/office/powerpoint/2010/main" val="2528155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A3167F-B5D2-0A17-98D5-EE7DF5BC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10" y="351864"/>
            <a:ext cx="9328580" cy="6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138927-D6AB-1110-BD2E-3717F3C8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81" y="349577"/>
            <a:ext cx="9263237" cy="61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52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50999-7EFE-1A86-3338-B2A5BE0B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12" y="372155"/>
            <a:ext cx="9411376" cy="6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2D2A4F-F44B-603F-1792-EC9C199F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90" y="1023345"/>
            <a:ext cx="7582220" cy="48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9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26975-0031-BFB8-5866-8C4B87F1713E}"/>
              </a:ext>
            </a:extLst>
          </p:cNvPr>
          <p:cNvSpPr txBox="1"/>
          <p:nvPr/>
        </p:nvSpPr>
        <p:spPr>
          <a:xfrm>
            <a:off x="618565" y="141644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선언문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표현식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화살표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3781AE6-7A35-6867-F4DE-99AB118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화살표 함수로 만들어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1FB60-983E-4423-4B83-7EC05E58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78" y="2814615"/>
            <a:ext cx="3226965" cy="8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7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72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77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16D05-7617-302D-7B3B-4F544283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606084"/>
            <a:ext cx="10596282" cy="56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84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BD8F0D-2E9A-CBF0-0046-7A205914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1618997"/>
            <a:ext cx="863085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2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F0F7B9-4881-586B-15E7-E94B11E1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948643"/>
            <a:ext cx="11483788" cy="496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3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일치 연산자</a:t>
            </a:r>
            <a:r>
              <a:rPr lang="en-US" altLang="ko-KR" dirty="0">
                <a:solidFill>
                  <a:schemeClr val="accent2"/>
                </a:solidFill>
              </a:rPr>
              <a:t>(===)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변수의 값 뿐만 아니라 자료형 까지도 비교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1834F-167A-33A8-CDC6-E33A3E836767}"/>
              </a:ext>
            </a:extLst>
          </p:cNvPr>
          <p:cNvSpPr txBox="1"/>
          <p:nvPr/>
        </p:nvSpPr>
        <p:spPr>
          <a:xfrm>
            <a:off x="838200" y="227483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비교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일치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EF2A9-86D7-11BE-43DC-46D459D0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62" y="2274838"/>
            <a:ext cx="2014855" cy="21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0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5AB2CF-9928-7C90-31A2-C347C7A2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2" y="0"/>
            <a:ext cx="1155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86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DED161-A94C-9690-C0C2-C46F560A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74" y="282182"/>
            <a:ext cx="9532652" cy="62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7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변수에 자신과 같은 줄에 앉은 사람들의 이름이 담긴 배열을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번째 참여자의 이름을 출력하기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1044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사용의 이유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5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7643A-2BD9-46CC-9219-C427C283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947391"/>
            <a:ext cx="959301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0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D82453-09C6-E652-44E7-107665BD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504417"/>
            <a:ext cx="1092670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8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A25641-6ECD-863F-356A-4E64E930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604443"/>
            <a:ext cx="1025033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4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B2F36-A5CB-EE2D-781D-6664AFFD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7" y="183205"/>
            <a:ext cx="9767006" cy="64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6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 제일 마지막에</a:t>
            </a:r>
            <a:r>
              <a:rPr lang="en-US" altLang="ko-KR" dirty="0"/>
              <a:t> </a:t>
            </a:r>
            <a:r>
              <a:rPr lang="ko-KR" altLang="en-US" dirty="0"/>
              <a:t>자신을 추가하기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배열에서 자신을 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 제일 앞에 자신을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6970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55CA4-32B3-1412-6FC1-16AA67B4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850178"/>
            <a:ext cx="11407589" cy="51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2643243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자신과 같은 줄에 앉은 사람의 이름을 출력하는 프로그램 작성하기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출력 내용은</a:t>
            </a:r>
            <a:endParaRPr lang="en-US" altLang="ko-KR" dirty="0"/>
          </a:p>
          <a:p>
            <a:pPr lvl="1"/>
            <a:r>
              <a:rPr lang="en-US" altLang="ko-KR" dirty="0"/>
              <a:t>X </a:t>
            </a:r>
            <a:r>
              <a:rPr lang="ko-KR" altLang="en-US" dirty="0"/>
              <a:t>번째 줄의</a:t>
            </a:r>
            <a:r>
              <a:rPr lang="en-US" altLang="ko-KR" dirty="0"/>
              <a:t> n </a:t>
            </a:r>
            <a:r>
              <a:rPr lang="ko-KR" altLang="en-US" dirty="0"/>
              <a:t>번째 참여자의 이름은 </a:t>
            </a:r>
            <a:r>
              <a:rPr lang="en-US" altLang="ko-KR" dirty="0"/>
              <a:t>“~~~”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018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16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.split: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인수 기준으로 쪼개서 배열로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"H-e-l-l-o"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.reverse: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배열의 순서를 뒤집어서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.join: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배열을 인수 기준으로 문자로 병합해서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"Hello~"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985" y="612844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3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각각의 메소드를 연결해서 사용하는 개념</a:t>
            </a:r>
            <a:r>
              <a:rPr lang="en-US" altLang="ko-KR" dirty="0"/>
              <a:t>!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사용한 메소드가 반환</a:t>
            </a:r>
            <a:r>
              <a:rPr lang="en-US" altLang="ko-KR" dirty="0"/>
              <a:t>(return) </a:t>
            </a:r>
            <a:r>
              <a:rPr lang="ko-KR" altLang="en-US" dirty="0"/>
              <a:t>값을 가지고 있는 경우에만 사용이 가능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 </a:t>
            </a:r>
            <a:r>
              <a:rPr lang="ko-KR" altLang="en-US" dirty="0">
                <a:sym typeface="Wingdings" panose="05000000000000000000" pitchFamily="2" charset="2"/>
              </a:rPr>
              <a:t>라는 배열이 반환 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배열에는 </a:t>
            </a:r>
            <a:r>
              <a:rPr lang="en-US" altLang="ko-KR" dirty="0">
                <a:sym typeface="Wingdings" panose="05000000000000000000" pitchFamily="2" charset="2"/>
              </a:rPr>
              <a:t>reverse() </a:t>
            </a:r>
            <a:r>
              <a:rPr lang="ko-KR" altLang="en-US" dirty="0">
                <a:sym typeface="Wingdings" panose="05000000000000000000" pitchFamily="2" charset="2"/>
              </a:rPr>
              <a:t>라는 메소드가 존재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‘o’].reverse() </a:t>
            </a:r>
            <a:r>
              <a:rPr lang="ko-KR" altLang="en-US" dirty="0">
                <a:sym typeface="Wingdings" panose="05000000000000000000" pitchFamily="2" charset="2"/>
              </a:rPr>
              <a:t>와 동일한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[‘H’, ‘e’, ‘l’, ‘l’, ‘o’].reverse()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hello.split</a:t>
            </a:r>
            <a:r>
              <a:rPr lang="en-US" altLang="ko-KR" dirty="0"/>
              <a:t>(““)</a:t>
            </a:r>
            <a:r>
              <a:rPr lang="en-US" altLang="ko-KR" dirty="0">
                <a:sym typeface="Wingdings" panose="05000000000000000000" pitchFamily="2" charset="2"/>
              </a:rPr>
              <a:t>.reverse().join(“”)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’].join(“”)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207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‘o’].reverse()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.reverse().join(“”)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’].join(“”)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507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10988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dirty="0"/>
              <a:t>위의 배열에서 첫번째와 마지막 데이터의 문자열을 메소드 </a:t>
            </a:r>
            <a:r>
              <a:rPr lang="ko-KR" altLang="en-US" dirty="0" err="1"/>
              <a:t>체이닝을</a:t>
            </a:r>
            <a:r>
              <a:rPr lang="ko-KR" altLang="en-US" dirty="0"/>
              <a:t> 이용하여 반대로 뒤집어 주세요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8A876-D342-A59C-1E49-D914B84250F6}"/>
              </a:ext>
            </a:extLst>
          </p:cNvPr>
          <p:cNvSpPr txBox="1"/>
          <p:nvPr/>
        </p:nvSpPr>
        <p:spPr>
          <a:xfrm>
            <a:off x="616528" y="1528726"/>
            <a:ext cx="8499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07B64B-74A2-1D7B-D0BE-597A70FC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95" y="3643293"/>
            <a:ext cx="975152" cy="817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59C43-800D-8C7E-0AEF-2885BEF9E9CC}"/>
              </a:ext>
            </a:extLst>
          </p:cNvPr>
          <p:cNvSpPr txBox="1"/>
          <p:nvPr/>
        </p:nvSpPr>
        <p:spPr>
          <a:xfrm>
            <a:off x="1989375" y="3643293"/>
            <a:ext cx="882996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2148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7A360-BB05-0993-7BBC-599E1DA24FF0}"/>
              </a:ext>
            </a:extLst>
          </p:cNvPr>
          <p:cNvSpPr txBox="1"/>
          <p:nvPr/>
        </p:nvSpPr>
        <p:spPr>
          <a:xfrm>
            <a:off x="877713" y="684563"/>
            <a:ext cx="383689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접근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47372F-7868-0AA4-CA4B-D6F8A7BC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69" y="684563"/>
            <a:ext cx="5810783" cy="14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A20319-68C3-4AD3-BC7F-A79F2886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97" y="403019"/>
            <a:ext cx="4860805" cy="60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4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라는 객체형 변수를 선언</a:t>
            </a:r>
            <a:endParaRPr lang="en-US" altLang="ko-KR" dirty="0"/>
          </a:p>
          <a:p>
            <a:pPr lvl="1"/>
            <a:r>
              <a:rPr lang="en-US" altLang="ko-KR" dirty="0"/>
              <a:t>name: “</a:t>
            </a:r>
            <a:r>
              <a:rPr lang="ko-KR" altLang="en-US" dirty="0"/>
              <a:t>뽀로로</a:t>
            </a:r>
            <a:r>
              <a:rPr lang="en-US" altLang="ko-KR" dirty="0"/>
              <a:t>” / age: 7 </a:t>
            </a:r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이름과 나이를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</a:t>
            </a:r>
            <a:r>
              <a:rPr lang="en-US" altLang="ko-KR" dirty="0"/>
              <a:t>(gender)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키</a:t>
            </a:r>
            <a:r>
              <a:rPr lang="en-US" altLang="ko-KR" dirty="0"/>
              <a:t>(height)</a:t>
            </a:r>
            <a:r>
              <a:rPr lang="ko-KR" altLang="en-US" dirty="0"/>
              <a:t>를 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 데이터를 삭제하고</a:t>
            </a:r>
            <a:r>
              <a:rPr lang="en-US" altLang="ko-KR" dirty="0"/>
              <a:t>,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객체를 출력하기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790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D63936-CFA9-0B8E-BC3D-556B26181220}"/>
              </a:ext>
            </a:extLst>
          </p:cNvPr>
          <p:cNvSpPr txBox="1"/>
          <p:nvPr/>
        </p:nvSpPr>
        <p:spPr>
          <a:xfrm>
            <a:off x="842682" y="684057"/>
            <a:ext cx="476922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birthDay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'height'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A8A32-1183-E4EB-FF9C-C17D86B3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8538"/>
            <a:ext cx="3192948" cy="18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6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가 </a:t>
            </a:r>
            <a:r>
              <a:rPr lang="en-US" altLang="ko-KR" dirty="0"/>
              <a:t>name, height </a:t>
            </a:r>
            <a:r>
              <a:rPr lang="ko-KR" altLang="en-US" dirty="0"/>
              <a:t>프로퍼티를 가지고 있는지 출력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7921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91646A-CBA8-DB78-3ACF-8AE470B584CF}"/>
              </a:ext>
            </a:extLst>
          </p:cNvPr>
          <p:cNvSpPr txBox="1"/>
          <p:nvPr/>
        </p:nvSpPr>
        <p:spPr>
          <a:xfrm>
            <a:off x="1443318" y="123181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E0474-1BC0-8350-F413-4AD3AA55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79" y="1231811"/>
            <a:ext cx="2006473" cy="39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1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의 모든 </a:t>
            </a:r>
            <a:r>
              <a:rPr lang="en-US" altLang="ko-KR" dirty="0"/>
              <a:t>key </a:t>
            </a:r>
            <a:r>
              <a:rPr lang="ko-KR" altLang="en-US" dirty="0"/>
              <a:t>값과 정보를 출력하는 프로그램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77961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9876C6-D319-1184-4723-67A38AF3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669304"/>
            <a:ext cx="10999694" cy="5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5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IF!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82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D1F4F-1BC7-2099-7854-3DF2CA1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7" y="403245"/>
            <a:ext cx="6634685" cy="60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05C1FE-E963-7357-B81D-1F52E694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33" y="286080"/>
            <a:ext cx="7339534" cy="6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64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</a:t>
            </a:r>
            <a:r>
              <a:rPr lang="en-US" altLang="ko-KR" dirty="0"/>
              <a:t>“</a:t>
            </a:r>
            <a:r>
              <a:rPr lang="ko-KR" altLang="en-US" dirty="0"/>
              <a:t>뽀로로는 귀엽습니다</a:t>
            </a:r>
            <a:r>
              <a:rPr lang="en-US" altLang="ko-KR" dirty="0"/>
              <a:t>!“ </a:t>
            </a:r>
            <a:r>
              <a:rPr lang="ko-KR" altLang="en-US" dirty="0"/>
              <a:t>를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1419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6259DA-C0E4-514B-5203-F8BE40D1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868949"/>
            <a:ext cx="10927976" cy="51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6EB00-8666-1D4D-D54F-47E5B9C1FACA}"/>
              </a:ext>
            </a:extLst>
          </p:cNvPr>
          <p:cNvSpPr txBox="1"/>
          <p:nvPr/>
        </p:nvSpPr>
        <p:spPr>
          <a:xfrm>
            <a:off x="905435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26389-298B-D76E-6925-4D6C6B18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05" y="1028343"/>
            <a:ext cx="2553786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1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뽀로로의 이름을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ko-KR" altLang="en-US" dirty="0"/>
              <a:t>특정 객체의 </a:t>
            </a:r>
            <a:r>
              <a:rPr lang="en-US" altLang="ko-KR" dirty="0"/>
              <a:t>height </a:t>
            </a:r>
            <a:r>
              <a:rPr lang="ko-KR" altLang="en-US" dirty="0"/>
              <a:t>를 출력하는 </a:t>
            </a:r>
            <a:r>
              <a:rPr lang="en-US" altLang="ko-KR" dirty="0" err="1"/>
              <a:t>showHeight</a:t>
            </a:r>
            <a:r>
              <a:rPr lang="en-US" altLang="ko-KR" dirty="0"/>
              <a:t>() </a:t>
            </a:r>
            <a:r>
              <a:rPr lang="ko-KR" altLang="en-US" dirty="0"/>
              <a:t>함수를 작성하고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객체의 메소드로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pororo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키를 출력하기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4507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F4FCF-0892-9445-AED6-A490C48F6789}"/>
              </a:ext>
            </a:extLst>
          </p:cNvPr>
          <p:cNvSpPr txBox="1"/>
          <p:nvPr/>
        </p:nvSpPr>
        <p:spPr>
          <a:xfrm>
            <a:off x="322729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614F-3C4E-F882-9A0D-57A03D9F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66" y="4150564"/>
            <a:ext cx="8073634" cy="19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E115-AFB5-D4CD-C5B2-185BB357370C}"/>
              </a:ext>
            </a:extLst>
          </p:cNvPr>
          <p:cNvSpPr txBox="1"/>
          <p:nvPr/>
        </p:nvSpPr>
        <p:spPr>
          <a:xfrm>
            <a:off x="690283" y="4639113"/>
            <a:ext cx="837303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D30FC-2DF9-48DA-F6C6-5A72703E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73" y="1328391"/>
            <a:ext cx="1861332" cy="12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7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C2D6A-45EE-E6EE-497A-5E3660C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8" y="629940"/>
            <a:ext cx="11126883" cy="48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54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아~ 완벽히 이해했어! 짤 :: 개그저장소">
            <a:extLst>
              <a:ext uri="{FF2B5EF4-FFF2-40B4-BE49-F238E27FC236}">
                <a16:creationId xmlns:a16="http://schemas.microsoft.com/office/drawing/2014/main" id="{29AC6C8D-A270-8663-6706-2FA52B7B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990600"/>
            <a:ext cx="52863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081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불변성</a:t>
            </a:r>
          </a:p>
        </p:txBody>
      </p:sp>
    </p:spTree>
    <p:extLst>
      <p:ext uri="{BB962C8B-B14F-4D97-AF65-F5344CB8AC3E}">
        <p14:creationId xmlns:p14="http://schemas.microsoft.com/office/powerpoint/2010/main" val="29470115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객체의 불변성</a:t>
            </a:r>
            <a:r>
              <a:rPr lang="en-US" altLang="ko-KR" dirty="0">
                <a:solidFill>
                  <a:schemeClr val="accent2"/>
                </a:solidFill>
              </a:rPr>
              <a:t>! (</a:t>
            </a:r>
            <a:r>
              <a:rPr lang="ko-KR" altLang="en-US" dirty="0">
                <a:solidFill>
                  <a:schemeClr val="accent2"/>
                </a:solidFill>
              </a:rPr>
              <a:t>원시 타입과 </a:t>
            </a:r>
            <a:r>
              <a:rPr lang="ko-KR" altLang="en-US" dirty="0" err="1">
                <a:solidFill>
                  <a:schemeClr val="accent2"/>
                </a:solidFill>
              </a:rPr>
              <a:t>비원시</a:t>
            </a:r>
            <a:r>
              <a:rPr lang="ko-KR" altLang="en-US" dirty="0">
                <a:solidFill>
                  <a:schemeClr val="accent2"/>
                </a:solidFill>
              </a:rPr>
              <a:t> 타입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불변성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함수는 </a:t>
            </a:r>
            <a:r>
              <a:rPr lang="ko-KR" altLang="en-US" dirty="0" err="1"/>
              <a:t>비원시</a:t>
            </a:r>
            <a:r>
              <a:rPr lang="ko-KR" altLang="en-US" dirty="0"/>
              <a:t> 타입</a:t>
            </a:r>
            <a:endParaRPr lang="en-US" altLang="ko-KR" dirty="0"/>
          </a:p>
          <a:p>
            <a:r>
              <a:rPr lang="ko-KR" altLang="en-US" dirty="0"/>
              <a:t>데이터가 같은가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메모리 주소가 같은가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O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C9EC4-9E39-3E51-5701-6F3995A93858}"/>
              </a:ext>
            </a:extLst>
          </p:cNvPr>
          <p:cNvSpPr txBox="1"/>
          <p:nvPr/>
        </p:nvSpPr>
        <p:spPr>
          <a:xfrm>
            <a:off x="5948218" y="1328389"/>
            <a:ext cx="573279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ko-KR" alt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084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5AA461-D17E-BC98-2F36-639180EF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448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DC611-DA6F-6606-E47F-4D0D3CCB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398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A41D07-A9EE-8FED-B8A0-7E9FD9FC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26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E931B-8EB7-9F60-E07C-AEDB3CA8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객체의 불변성</a:t>
            </a:r>
            <a:r>
              <a:rPr lang="en-US" altLang="ko-KR" dirty="0">
                <a:solidFill>
                  <a:schemeClr val="accent2"/>
                </a:solidFill>
              </a:rPr>
              <a:t>! (</a:t>
            </a:r>
            <a:r>
              <a:rPr lang="ko-KR" altLang="en-US" dirty="0">
                <a:solidFill>
                  <a:schemeClr val="accent2"/>
                </a:solidFill>
              </a:rPr>
              <a:t>원시 타입과 </a:t>
            </a:r>
            <a:r>
              <a:rPr lang="ko-KR" altLang="en-US" dirty="0" err="1">
                <a:solidFill>
                  <a:schemeClr val="accent2"/>
                </a:solidFill>
              </a:rPr>
              <a:t>비원시</a:t>
            </a:r>
            <a:r>
              <a:rPr lang="ko-KR" altLang="en-US" dirty="0">
                <a:solidFill>
                  <a:schemeClr val="accent2"/>
                </a:solidFill>
              </a:rPr>
              <a:t> 타입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3EB54-E912-8D52-BCC3-7CD3D8EC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객체를 복사하면</a:t>
            </a:r>
            <a:r>
              <a:rPr lang="en-US" altLang="ko-KR" dirty="0"/>
              <a:t>?!</a:t>
            </a:r>
          </a:p>
          <a:p>
            <a:r>
              <a:rPr lang="ko-KR" altLang="en-US" dirty="0"/>
              <a:t>객체의 시작 메모리가 전달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동일한 객체가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복사한 객체를 변경하면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원래 객체도 변경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C9EC4-9E39-3E51-5701-6F3995A93858}"/>
              </a:ext>
            </a:extLst>
          </p:cNvPr>
          <p:cNvSpPr txBox="1"/>
          <p:nvPr/>
        </p:nvSpPr>
        <p:spPr>
          <a:xfrm>
            <a:off x="5948218" y="1328389"/>
            <a:ext cx="5732794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tetzCopy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tetzCopy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tetzCopy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tetzCopy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9276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15D17-6F5F-F4D2-D760-8C01078A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4451517"/>
            <a:ext cx="2479521" cy="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57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18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현장] '월드컵 쇼크 증후군' 앓는 대학로 극장들 : 사회일반 : 사회 : 뉴스 : 한겨레">
            <a:extLst>
              <a:ext uri="{FF2B5EF4-FFF2-40B4-BE49-F238E27FC236}">
                <a16:creationId xmlns:a16="http://schemas.microsoft.com/office/drawing/2014/main" id="{492D7D2D-D13A-F8DF-0D73-A33F8A67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95450"/>
            <a:ext cx="5619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2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6ED233-3942-F054-FB6A-CB3DF46A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52" y="95358"/>
            <a:ext cx="9004495" cy="66672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97A41-6827-9A76-FFCA-9EAECEA5890C}"/>
              </a:ext>
            </a:extLst>
          </p:cNvPr>
          <p:cNvSpPr/>
          <p:nvPr/>
        </p:nvSpPr>
        <p:spPr>
          <a:xfrm>
            <a:off x="6870584" y="2600587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CBA1D-C4CC-9DCD-1895-F2C71FF5815B}"/>
              </a:ext>
            </a:extLst>
          </p:cNvPr>
          <p:cNvSpPr/>
          <p:nvPr/>
        </p:nvSpPr>
        <p:spPr>
          <a:xfrm>
            <a:off x="6385421" y="3078760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1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C6FB7-A5B9-DEDD-3A12-765D3A28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8622706" cy="65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34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DD0A2-CF92-4DE9-7DC1-B72384E538BA}"/>
              </a:ext>
            </a:extLst>
          </p:cNvPr>
          <p:cNvSpPr txBox="1"/>
          <p:nvPr/>
        </p:nvSpPr>
        <p:spPr>
          <a:xfrm>
            <a:off x="396380" y="354884"/>
            <a:ext cx="879795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가격은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"strawberry"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6CB5C-C321-2E6A-D953-57C68E61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65" y="4630266"/>
            <a:ext cx="5393055" cy="19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57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생성자 함수를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생성자 함수에는</a:t>
            </a:r>
            <a:endParaRPr lang="en-US" altLang="ko-KR" dirty="0"/>
          </a:p>
          <a:p>
            <a:pPr lvl="1"/>
            <a:r>
              <a:rPr lang="ko-KR" altLang="en-US" dirty="0"/>
              <a:t>참여자의 이름</a:t>
            </a:r>
            <a:r>
              <a:rPr lang="en-US" altLang="ko-KR" dirty="0"/>
              <a:t>  / </a:t>
            </a:r>
            <a:r>
              <a:rPr lang="ko-KR" altLang="en-US" dirty="0"/>
              <a:t>성별 데이터가 포함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도 포함됩니다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자신과 짝꿍</a:t>
            </a:r>
            <a:r>
              <a:rPr lang="en-US" altLang="ko-KR" dirty="0"/>
              <a:t>, </a:t>
            </a:r>
            <a:r>
              <a:rPr lang="ko-KR" altLang="en-US" dirty="0"/>
              <a:t>그리고 바로 같은 줄에 있는 참여자 </a:t>
            </a:r>
            <a:r>
              <a:rPr lang="en-US" altLang="ko-KR" dirty="0"/>
              <a:t>4</a:t>
            </a:r>
            <a:r>
              <a:rPr lang="ko-KR" altLang="en-US" dirty="0"/>
              <a:t>명에 대한 정보를 생성자 함수를 이용하여 </a:t>
            </a:r>
            <a:r>
              <a:rPr lang="en-US" altLang="ko-KR" dirty="0"/>
              <a:t>5</a:t>
            </a:r>
            <a:r>
              <a:rPr lang="ko-KR" altLang="en-US" dirty="0"/>
              <a:t>개의 변수로 저장하세요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를 이용 </a:t>
            </a:r>
            <a:r>
              <a:rPr lang="en-US" altLang="ko-KR" dirty="0"/>
              <a:t>5</a:t>
            </a:r>
            <a:r>
              <a:rPr lang="ko-KR" altLang="en-US" dirty="0"/>
              <a:t>명의 정보를 출력해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331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클래스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3398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CDA4F76-1B57-8230-162C-6AFF5AA0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F9B209-48E7-071A-3125-1AE57D34E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17998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객체지향 프로그래밍</a:t>
            </a:r>
            <a:r>
              <a:rPr lang="en-US" altLang="ko-KR" dirty="0">
                <a:solidFill>
                  <a:schemeClr val="accent2"/>
                </a:solidFill>
              </a:rPr>
              <a:t>(OOP)</a:t>
            </a:r>
            <a:r>
              <a:rPr lang="ko-KR" altLang="en-US" dirty="0"/>
              <a:t>에서 특정 객체를 생성하기 위해 </a:t>
            </a:r>
            <a:r>
              <a:rPr lang="ko-KR" altLang="en-US" dirty="0">
                <a:solidFill>
                  <a:schemeClr val="accent1"/>
                </a:solidFill>
              </a:rPr>
              <a:t>변수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chemeClr val="accent1"/>
                </a:solidFill>
              </a:rPr>
              <a:t>메소드</a:t>
            </a:r>
            <a:r>
              <a:rPr lang="ko-KR" altLang="en-US" dirty="0"/>
              <a:t>를 정의하는 일종의 </a:t>
            </a:r>
            <a:r>
              <a:rPr lang="ko-KR" altLang="en-US" dirty="0">
                <a:solidFill>
                  <a:srgbClr val="00B050"/>
                </a:solidFill>
              </a:rPr>
              <a:t>틀</a:t>
            </a:r>
            <a:r>
              <a:rPr lang="ko-KR" altLang="en-US" dirty="0"/>
              <a:t> 입니다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객체의 설계도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그리고 클래스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객체의 설계도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를 이용해서 실제 객체를 만드는 과정을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인스턴스화</a:t>
            </a:r>
            <a:r>
              <a:rPr lang="ko-KR" altLang="en-US" dirty="0">
                <a:sym typeface="Wingdings" panose="05000000000000000000" pitchFamily="2" charset="2"/>
              </a:rPr>
              <a:t> 라고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6660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OOP (Oriented-Object Programmin). 객체지향프로그래밍 가볍게 이해하기 | by gKYOe | Medium">
            <a:extLst>
              <a:ext uri="{FF2B5EF4-FFF2-40B4-BE49-F238E27FC236}">
                <a16:creationId xmlns:a16="http://schemas.microsoft.com/office/drawing/2014/main" id="{81F36556-192A-113C-F491-ADED8BF45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3" y="1220040"/>
            <a:ext cx="10442354" cy="44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322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7150</TotalTime>
  <Words>6893</Words>
  <Application>Microsoft Office PowerPoint</Application>
  <PresentationFormat>와이드스크린</PresentationFormat>
  <Paragraphs>1071</Paragraphs>
  <Slides>224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224</vt:i4>
      </vt:variant>
    </vt:vector>
  </HeadingPairs>
  <TitlesOfParts>
    <vt:vector size="232" baseType="lpstr">
      <vt:lpstr>나눔스퀘어 Bold</vt:lpstr>
      <vt:lpstr>Consolas</vt:lpstr>
      <vt:lpstr>Mosk Bold 700</vt:lpstr>
      <vt:lpstr>맑은 고딕</vt:lpstr>
      <vt:lpstr>Calibri</vt:lpstr>
      <vt:lpstr>강한공군체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일치 연산자(===)</vt:lpstr>
      <vt:lpstr>PowerPoint 프레젠테이션</vt:lpstr>
      <vt:lpstr>PowerPoint 프레젠테이션</vt:lpstr>
      <vt:lpstr>PowerPoint 프레젠테이션</vt:lpstr>
      <vt:lpstr>요상하네요!?</vt:lpstr>
      <vt:lpstr>요상하네요!?</vt:lpstr>
      <vt:lpstr>PowerPoint 프레젠테이션</vt:lpstr>
      <vt:lpstr>PowerPoint 프레젠테이션</vt:lpstr>
      <vt:lpstr>PowerPoint 프레젠테이션</vt:lpstr>
      <vt:lpstr>IF 문을 간단하게 표현하는 방법</vt:lpstr>
      <vt:lpstr>PowerPoint 프레젠테이션</vt:lpstr>
      <vt:lpstr>For 문</vt:lpstr>
      <vt:lpstr>2중 For 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매개 변수, default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화살표 함수로 만들어 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실습!</vt:lpstr>
      <vt:lpstr>PowerPoint 프레젠테이션</vt:lpstr>
      <vt:lpstr>PowerPoint 프레젠테이션</vt:lpstr>
      <vt:lpstr>메소드 체이닝</vt:lpstr>
      <vt:lpstr>메소드 체이닝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객체의 불변성! (원시 타입과 비원시 타입)</vt:lpstr>
      <vt:lpstr>PowerPoint 프레젠테이션</vt:lpstr>
      <vt:lpstr>PowerPoint 프레젠테이션</vt:lpstr>
      <vt:lpstr>PowerPoint 프레젠테이션</vt:lpstr>
      <vt:lpstr>객체의 불변성! (원시 타입과 비원시 타입)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Class 란?</vt:lpstr>
      <vt:lpstr>PowerPoint 프레젠테이션</vt:lpstr>
      <vt:lpstr>Class 는 Syntactic sugar 입니다!</vt:lpstr>
      <vt:lpstr>Class 예제 코드</vt:lpstr>
      <vt:lpstr>Class 를 생성자 함수로 쓰면?</vt:lpstr>
      <vt:lpstr>Class, 도대체 무슨 차이가??</vt:lpstr>
      <vt:lpstr>PowerPoint 프레젠테이션</vt:lpstr>
      <vt:lpstr>생성자 함수, 선언 전에 사용 되어도 가능!?</vt:lpstr>
      <vt:lpstr>클래스, 선언 전에 사용 되어도 가능!?</vt:lpstr>
      <vt:lpstr>PowerPoint 프레젠테이션</vt:lpstr>
      <vt:lpstr>PowerPoint 프레젠테이션</vt:lpstr>
      <vt:lpstr>상속, 기존의 틀을 토대로 다른 틀을 만들자!</vt:lpstr>
      <vt:lpstr>PowerPoint 프레젠테이션</vt:lpstr>
      <vt:lpstr>PowerPoint 프레젠테이션</vt:lpstr>
      <vt:lpstr>PowerPoint 프레젠테이션</vt:lpstr>
      <vt:lpstr>PowerPoint 프레젠테이션</vt:lpstr>
      <vt:lpstr>Overriding</vt:lpstr>
      <vt:lpstr>PowerPoint 프레젠테이션</vt:lpstr>
      <vt:lpstr>PowerPoint 프레젠테이션</vt:lpstr>
      <vt:lpstr>super</vt:lpstr>
      <vt:lpstr>PowerPoint 프레젠테이션</vt:lpstr>
      <vt:lpstr>PowerPoint 프레젠테이션</vt:lpstr>
      <vt:lpstr>instanceof</vt:lpstr>
      <vt:lpstr>PowerPoint 프레젠테이션</vt:lpstr>
      <vt:lpstr>잠깐! 생성자 함수로도 해볼게요!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Quiz, console.log는 어떻게 찍힐까요?</vt:lpstr>
      <vt:lpstr>실습, 조건에 부합하는 클래스 코드 짜기!</vt:lpstr>
      <vt:lpstr>실습, 조건에 부합하는 클래스 코드 짜기!</vt:lpstr>
      <vt:lpstr>실습, 조건에 부합하는 클래스 코드 짜기!</vt:lpstr>
      <vt:lpstr>PowerPoint 프레젠테이션</vt:lpstr>
      <vt:lpstr>DOM(Document Object Model)</vt:lpstr>
      <vt:lpstr>PowerPoint 프레젠테이션</vt:lpstr>
      <vt:lpstr>PowerPoint 프레젠테이션</vt:lpstr>
      <vt:lpstr>PowerPoint 프레젠테이션</vt:lpstr>
      <vt:lpstr>PowerPoint 프레젠테이션</vt:lpstr>
      <vt:lpstr>querySelector(“요소 선택자”)</vt:lpstr>
      <vt:lpstr>PowerPoint 프레젠테이션</vt:lpstr>
      <vt:lpstr>getElementById(“ID”)</vt:lpstr>
      <vt:lpstr>PowerPoint 프레젠테이션</vt:lpstr>
      <vt:lpstr>classList.add / remove / contain</vt:lpstr>
      <vt:lpstr>PowerPoint 프레젠테이션</vt:lpstr>
      <vt:lpstr>PowerPoint 프레젠테이션</vt:lpstr>
      <vt:lpstr> setAttribute, html 요소 속성 추가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addEventListener(이벤트, 명령)</vt:lpstr>
      <vt:lpstr>PowerPoint 프레젠테이션</vt:lpstr>
      <vt:lpstr>addEventListener 이벤트의 종류</vt:lpstr>
      <vt:lpstr>addEventListener 이벤트의 종류</vt:lpstr>
      <vt:lpstr>PowerPoint 프레젠테이션</vt:lpstr>
      <vt:lpstr>onclick</vt:lpstr>
      <vt:lpstr>실습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JS에 Swiper 생성자 함수 추가</vt:lpstr>
      <vt:lpstr>CSS 수정</vt:lpstr>
      <vt:lpstr>PowerPoint 프레젠테이션</vt:lpstr>
      <vt:lpstr>PowerPoint 프레젠테이션</vt:lpstr>
      <vt:lpstr>PowerPoint 프레젠테이션</vt:lpstr>
      <vt:lpstr>HTML 구성하기</vt:lpstr>
      <vt:lpstr>CSS 선언해 놓기!</vt:lpstr>
      <vt:lpstr>Promotion / Swiper 크기 세팅</vt:lpstr>
      <vt:lpstr>중앙 정렬!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페이지네이션 / 이동 버튼 추가하기</vt:lpstr>
      <vt:lpstr>페이지네이션 / 이동 버튼 추가하기</vt:lpstr>
      <vt:lpstr>PowerPoint 프레젠테이션</vt:lpstr>
      <vt:lpstr>페이지네이션 CSS 수정</vt:lpstr>
      <vt:lpstr>이동 버튼 CSS 수정</vt:lpstr>
      <vt:lpstr>이동 버튼 위치 지정</vt:lpstr>
      <vt:lpstr>Promotion 에 overflow 지정</vt:lpstr>
      <vt:lpstr>Autoplay?</vt:lpstr>
      <vt:lpstr>Autoplay?</vt:lpstr>
      <vt:lpstr>Autoplay?</vt:lpstr>
      <vt:lpstr>Promotion Toggle</vt:lpstr>
      <vt:lpstr>Promotion Toggle 버튼 애니메이션!</vt:lpstr>
      <vt:lpstr>PowerPoint 프레젠테이션</vt:lpstr>
      <vt:lpstr>Scroll 발생을 체크</vt:lpstr>
      <vt:lpstr>페이지가 로드되면 바로!</vt:lpstr>
      <vt:lpstr>엘살바도르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841</cp:revision>
  <dcterms:created xsi:type="dcterms:W3CDTF">2022-05-29T13:34:07Z</dcterms:created>
  <dcterms:modified xsi:type="dcterms:W3CDTF">2023-02-12T22:29:58Z</dcterms:modified>
</cp:coreProperties>
</file>